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2.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460" r:id="rId1"/>
  </p:sldMasterIdLst>
  <p:notesMasterIdLst>
    <p:notesMasterId r:id="rId39"/>
  </p:notesMasterIdLst>
  <p:handoutMasterIdLst>
    <p:handoutMasterId r:id="rId40"/>
  </p:handoutMasterIdLst>
  <p:sldIdLst>
    <p:sldId id="257" r:id="rId2"/>
    <p:sldId id="412" r:id="rId3"/>
    <p:sldId id="353" r:id="rId4"/>
    <p:sldId id="378" r:id="rId5"/>
    <p:sldId id="479" r:id="rId6"/>
    <p:sldId id="485" r:id="rId7"/>
    <p:sldId id="444" r:id="rId8"/>
    <p:sldId id="336" r:id="rId9"/>
    <p:sldId id="426" r:id="rId10"/>
    <p:sldId id="427" r:id="rId11"/>
    <p:sldId id="445" r:id="rId12"/>
    <p:sldId id="447" r:id="rId13"/>
    <p:sldId id="448" r:id="rId14"/>
    <p:sldId id="474" r:id="rId15"/>
    <p:sldId id="449" r:id="rId16"/>
    <p:sldId id="475" r:id="rId17"/>
    <p:sldId id="480" r:id="rId18"/>
    <p:sldId id="476" r:id="rId19"/>
    <p:sldId id="477" r:id="rId20"/>
    <p:sldId id="478" r:id="rId21"/>
    <p:sldId id="450" r:id="rId22"/>
    <p:sldId id="455" r:id="rId23"/>
    <p:sldId id="461" r:id="rId24"/>
    <p:sldId id="462" r:id="rId25"/>
    <p:sldId id="481" r:id="rId26"/>
    <p:sldId id="482" r:id="rId27"/>
    <p:sldId id="470" r:id="rId28"/>
    <p:sldId id="456" r:id="rId29"/>
    <p:sldId id="457" r:id="rId30"/>
    <p:sldId id="458" r:id="rId31"/>
    <p:sldId id="459" r:id="rId32"/>
    <p:sldId id="463" r:id="rId33"/>
    <p:sldId id="483" r:id="rId34"/>
    <p:sldId id="484" r:id="rId35"/>
    <p:sldId id="451" r:id="rId36"/>
    <p:sldId id="452" r:id="rId37"/>
    <p:sldId id="473" r:id="rId38"/>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37">
          <p15:clr>
            <a:srgbClr val="A4A3A4"/>
          </p15:clr>
        </p15:guide>
        <p15:guide id="2" orient="horz" pos="2239">
          <p15:clr>
            <a:srgbClr val="A4A3A4"/>
          </p15:clr>
        </p15:guide>
        <p15:guide id="3" orient="horz" pos="852">
          <p15:clr>
            <a:srgbClr val="A4A3A4"/>
          </p15:clr>
        </p15:guide>
        <p15:guide id="4" pos="270">
          <p15:clr>
            <a:srgbClr val="A4A3A4"/>
          </p15:clr>
        </p15:guide>
        <p15:guide id="5"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 initials="BOC" lastIdx="2" clrIdx="0"/>
  <p:cmAuthor id="1" name="mac" initials="" lastIdx="44" clrIdx="1"/>
  <p:cmAuthor id="2" name="..." initials="..." lastIdx="0" clrIdx="2"/>
  <p:cmAuthor id="3" name="Daryl Desktop" initials="DD" lastIdx="4" clrIdx="3"/>
  <p:cmAuthor id="4" name="Sarah Pritchard" initials="SP" lastIdx="1" clrIdx="4"/>
  <p:cmAuthor id="5" name="brian" initials="b" lastIdx="1" clrIdx="5"/>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595B"/>
    <a:srgbClr val="73A533"/>
    <a:srgbClr val="F58220"/>
    <a:srgbClr val="FFD400"/>
    <a:srgbClr val="8DC63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22" autoAdjust="0"/>
    <p:restoredTop sz="84235" autoAdjust="0"/>
  </p:normalViewPr>
  <p:slideViewPr>
    <p:cSldViewPr snapToGrid="0">
      <p:cViewPr varScale="1">
        <p:scale>
          <a:sx n="95" d="100"/>
          <a:sy n="95" d="100"/>
        </p:scale>
        <p:origin x="1734" y="78"/>
      </p:cViewPr>
      <p:guideLst>
        <p:guide orient="horz" pos="137"/>
        <p:guide orient="horz" pos="2239"/>
        <p:guide orient="horz" pos="852"/>
        <p:guide pos="27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8" d="100"/>
          <a:sy n="58" d="100"/>
        </p:scale>
        <p:origin x="-2508" y="-7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4" dt="2015-05-03T23:09:33.532" idx="1">
    <p:pos x="10" y="10"/>
    <p:text/>
  </p:cm>
</p:cmLst>
</file>

<file path=ppt/comments/comment2.xml><?xml version="1.0" encoding="utf-8"?>
<p:cmLst xmlns:a="http://schemas.openxmlformats.org/drawingml/2006/main" xmlns:r="http://schemas.openxmlformats.org/officeDocument/2006/relationships" xmlns:p="http://schemas.openxmlformats.org/presentationml/2006/main">
  <p:cm authorId="5" dt="2015-06-26T18:51:23.234" idx="1">
    <p:pos x="10" y="10"/>
    <p:text>Need more in the Discussion Points.</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C8D2EE-6E0A-4B8B-A28D-E53F06B703FE}" type="doc">
      <dgm:prSet loTypeId="urn:microsoft.com/office/officeart/2005/8/layout/venn1" loCatId="relationship" qsTypeId="urn:microsoft.com/office/officeart/2005/8/quickstyle/simple1" qsCatId="simple" csTypeId="urn:microsoft.com/office/officeart/2005/8/colors/accent1_2" csCatId="accent1" phldr="1"/>
      <dgm:spPr/>
    </dgm:pt>
    <dgm:pt modelId="{490BAFDE-E3C2-4494-A423-D97C871BCE7F}">
      <dgm:prSet phldrT="[Text]" custT="1"/>
      <dgm:spPr>
        <a:solidFill>
          <a:schemeClr val="accent4">
            <a:alpha val="50000"/>
          </a:schemeClr>
        </a:solidFill>
      </dgm:spPr>
      <dgm:t>
        <a:bodyPr/>
        <a:lstStyle/>
        <a:p>
          <a:r>
            <a:rPr lang="en-US" sz="1800" b="1" dirty="0" smtClean="0">
              <a:solidFill>
                <a:schemeClr val="tx2"/>
              </a:solidFill>
              <a:latin typeface="Arial"/>
              <a:cs typeface="Arial"/>
            </a:rPr>
            <a:t>On-field Training</a:t>
          </a:r>
          <a:endParaRPr lang="en-US" sz="1800" b="1" dirty="0">
            <a:solidFill>
              <a:schemeClr val="tx2"/>
            </a:solidFill>
            <a:latin typeface="Arial"/>
            <a:cs typeface="Arial"/>
          </a:endParaRPr>
        </a:p>
      </dgm:t>
    </dgm:pt>
    <dgm:pt modelId="{A4B822D9-0AD0-4EDB-9E57-F7DBE9B02C22}" type="parTrans" cxnId="{3D5E09C4-7640-4375-AD66-B51ADAE96C28}">
      <dgm:prSet/>
      <dgm:spPr/>
      <dgm:t>
        <a:bodyPr/>
        <a:lstStyle/>
        <a:p>
          <a:endParaRPr lang="en-US" sz="1800">
            <a:solidFill>
              <a:schemeClr val="tx2"/>
            </a:solidFill>
          </a:endParaRPr>
        </a:p>
      </dgm:t>
    </dgm:pt>
    <dgm:pt modelId="{8D7BA972-F985-4C25-82BA-F79867D06E56}" type="sibTrans" cxnId="{3D5E09C4-7640-4375-AD66-B51ADAE96C28}">
      <dgm:prSet/>
      <dgm:spPr/>
      <dgm:t>
        <a:bodyPr/>
        <a:lstStyle/>
        <a:p>
          <a:endParaRPr lang="en-US" sz="1800">
            <a:solidFill>
              <a:schemeClr val="tx2"/>
            </a:solidFill>
          </a:endParaRPr>
        </a:p>
      </dgm:t>
    </dgm:pt>
    <dgm:pt modelId="{3807E0F6-6C96-4390-8888-14E72E2D0EEE}">
      <dgm:prSet phldrT="[Text]" custT="1"/>
      <dgm:spPr>
        <a:solidFill>
          <a:schemeClr val="accent2">
            <a:alpha val="50000"/>
          </a:schemeClr>
        </a:solidFill>
      </dgm:spPr>
      <dgm:t>
        <a:bodyPr/>
        <a:lstStyle/>
        <a:p>
          <a:r>
            <a:rPr lang="en-US" sz="1800" b="1" dirty="0" smtClean="0">
              <a:solidFill>
                <a:schemeClr val="tx2"/>
              </a:solidFill>
              <a:latin typeface="Arial"/>
              <a:cs typeface="Arial"/>
            </a:rPr>
            <a:t>Off-the-field Leadership</a:t>
          </a:r>
          <a:endParaRPr lang="en-US" sz="1800" b="1" dirty="0">
            <a:solidFill>
              <a:schemeClr val="tx2"/>
            </a:solidFill>
            <a:latin typeface="Arial"/>
            <a:cs typeface="Arial"/>
          </a:endParaRPr>
        </a:p>
      </dgm:t>
    </dgm:pt>
    <dgm:pt modelId="{8A1A0C42-F0EB-4A84-9C9E-B5B24CEB8030}" type="sibTrans" cxnId="{CE154851-44A7-4221-A70D-915BF9277E4C}">
      <dgm:prSet/>
      <dgm:spPr/>
      <dgm:t>
        <a:bodyPr/>
        <a:lstStyle/>
        <a:p>
          <a:endParaRPr lang="en-US" sz="1800">
            <a:solidFill>
              <a:schemeClr val="tx2"/>
            </a:solidFill>
          </a:endParaRPr>
        </a:p>
      </dgm:t>
    </dgm:pt>
    <dgm:pt modelId="{0A5B3C0C-A233-4205-9F29-0A657E5D5617}" type="parTrans" cxnId="{CE154851-44A7-4221-A70D-915BF9277E4C}">
      <dgm:prSet/>
      <dgm:spPr/>
      <dgm:t>
        <a:bodyPr/>
        <a:lstStyle/>
        <a:p>
          <a:endParaRPr lang="en-US" sz="1800">
            <a:solidFill>
              <a:schemeClr val="tx2"/>
            </a:solidFill>
          </a:endParaRPr>
        </a:p>
      </dgm:t>
    </dgm:pt>
    <dgm:pt modelId="{5A7A8664-7E6C-4F74-8D98-E7B060D07B91}" type="pres">
      <dgm:prSet presAssocID="{EBC8D2EE-6E0A-4B8B-A28D-E53F06B703FE}" presName="compositeShape" presStyleCnt="0">
        <dgm:presLayoutVars>
          <dgm:chMax val="7"/>
          <dgm:dir/>
          <dgm:resizeHandles val="exact"/>
        </dgm:presLayoutVars>
      </dgm:prSet>
      <dgm:spPr/>
    </dgm:pt>
    <dgm:pt modelId="{30B3B6B4-BF9F-48BB-AE19-D59D30A03B74}" type="pres">
      <dgm:prSet presAssocID="{490BAFDE-E3C2-4494-A423-D97C871BCE7F}" presName="circ1" presStyleLbl="vennNode1" presStyleIdx="0" presStyleCnt="2" custLinFactNeighborY="8112"/>
      <dgm:spPr/>
      <dgm:t>
        <a:bodyPr/>
        <a:lstStyle/>
        <a:p>
          <a:endParaRPr lang="en-US"/>
        </a:p>
      </dgm:t>
    </dgm:pt>
    <dgm:pt modelId="{43D3FDF3-03DB-40DD-8937-E39C8FD13622}" type="pres">
      <dgm:prSet presAssocID="{490BAFDE-E3C2-4494-A423-D97C871BCE7F}" presName="circ1Tx" presStyleLbl="revTx" presStyleIdx="0" presStyleCnt="0">
        <dgm:presLayoutVars>
          <dgm:chMax val="0"/>
          <dgm:chPref val="0"/>
          <dgm:bulletEnabled val="1"/>
        </dgm:presLayoutVars>
      </dgm:prSet>
      <dgm:spPr/>
      <dgm:t>
        <a:bodyPr/>
        <a:lstStyle/>
        <a:p>
          <a:endParaRPr lang="en-US"/>
        </a:p>
      </dgm:t>
    </dgm:pt>
    <dgm:pt modelId="{1A5D9259-88D7-4A3A-8F62-6F382AF80A28}" type="pres">
      <dgm:prSet presAssocID="{3807E0F6-6C96-4390-8888-14E72E2D0EEE}" presName="circ2" presStyleLbl="vennNode1" presStyleIdx="1" presStyleCnt="2" custLinFactNeighborX="2300" custLinFactNeighborY="9633"/>
      <dgm:spPr/>
      <dgm:t>
        <a:bodyPr/>
        <a:lstStyle/>
        <a:p>
          <a:endParaRPr lang="en-US"/>
        </a:p>
      </dgm:t>
    </dgm:pt>
    <dgm:pt modelId="{AFEE70B2-321C-4BBD-AC89-5DC0070DD6CD}" type="pres">
      <dgm:prSet presAssocID="{3807E0F6-6C96-4390-8888-14E72E2D0EEE}" presName="circ2Tx" presStyleLbl="revTx" presStyleIdx="0" presStyleCnt="0">
        <dgm:presLayoutVars>
          <dgm:chMax val="0"/>
          <dgm:chPref val="0"/>
          <dgm:bulletEnabled val="1"/>
        </dgm:presLayoutVars>
      </dgm:prSet>
      <dgm:spPr/>
      <dgm:t>
        <a:bodyPr/>
        <a:lstStyle/>
        <a:p>
          <a:endParaRPr lang="en-US"/>
        </a:p>
      </dgm:t>
    </dgm:pt>
  </dgm:ptLst>
  <dgm:cxnLst>
    <dgm:cxn modelId="{4E9788C4-E866-4441-BB88-25FF424E6C10}" type="presOf" srcId="{3807E0F6-6C96-4390-8888-14E72E2D0EEE}" destId="{AFEE70B2-321C-4BBD-AC89-5DC0070DD6CD}" srcOrd="1" destOrd="0" presId="urn:microsoft.com/office/officeart/2005/8/layout/venn1"/>
    <dgm:cxn modelId="{84547E80-137E-41B1-9BFC-E85161333018}" type="presOf" srcId="{490BAFDE-E3C2-4494-A423-D97C871BCE7F}" destId="{43D3FDF3-03DB-40DD-8937-E39C8FD13622}" srcOrd="1" destOrd="0" presId="urn:microsoft.com/office/officeart/2005/8/layout/venn1"/>
    <dgm:cxn modelId="{5A03CFFD-7530-439B-B77D-122756014507}" type="presOf" srcId="{490BAFDE-E3C2-4494-A423-D97C871BCE7F}" destId="{30B3B6B4-BF9F-48BB-AE19-D59D30A03B74}" srcOrd="0" destOrd="0" presId="urn:microsoft.com/office/officeart/2005/8/layout/venn1"/>
    <dgm:cxn modelId="{CE154851-44A7-4221-A70D-915BF9277E4C}" srcId="{EBC8D2EE-6E0A-4B8B-A28D-E53F06B703FE}" destId="{3807E0F6-6C96-4390-8888-14E72E2D0EEE}" srcOrd="1" destOrd="0" parTransId="{0A5B3C0C-A233-4205-9F29-0A657E5D5617}" sibTransId="{8A1A0C42-F0EB-4A84-9C9E-B5B24CEB8030}"/>
    <dgm:cxn modelId="{35BC1635-06DB-40E7-BC6E-F2E36E2F8CA5}" type="presOf" srcId="{EBC8D2EE-6E0A-4B8B-A28D-E53F06B703FE}" destId="{5A7A8664-7E6C-4F74-8D98-E7B060D07B91}" srcOrd="0" destOrd="0" presId="urn:microsoft.com/office/officeart/2005/8/layout/venn1"/>
    <dgm:cxn modelId="{866BBF4B-6DA8-4FAF-8BD7-4A4102A5FAF3}" type="presOf" srcId="{3807E0F6-6C96-4390-8888-14E72E2D0EEE}" destId="{1A5D9259-88D7-4A3A-8F62-6F382AF80A28}" srcOrd="0" destOrd="0" presId="urn:microsoft.com/office/officeart/2005/8/layout/venn1"/>
    <dgm:cxn modelId="{3D5E09C4-7640-4375-AD66-B51ADAE96C28}" srcId="{EBC8D2EE-6E0A-4B8B-A28D-E53F06B703FE}" destId="{490BAFDE-E3C2-4494-A423-D97C871BCE7F}" srcOrd="0" destOrd="0" parTransId="{A4B822D9-0AD0-4EDB-9E57-F7DBE9B02C22}" sibTransId="{8D7BA972-F985-4C25-82BA-F79867D06E56}"/>
    <dgm:cxn modelId="{9B304467-7D00-4D75-882A-A7287437CF7E}" type="presParOf" srcId="{5A7A8664-7E6C-4F74-8D98-E7B060D07B91}" destId="{30B3B6B4-BF9F-48BB-AE19-D59D30A03B74}" srcOrd="0" destOrd="0" presId="urn:microsoft.com/office/officeart/2005/8/layout/venn1"/>
    <dgm:cxn modelId="{A307372E-C9A6-4F61-91D6-061D614DEF64}" type="presParOf" srcId="{5A7A8664-7E6C-4F74-8D98-E7B060D07B91}" destId="{43D3FDF3-03DB-40DD-8937-E39C8FD13622}" srcOrd="1" destOrd="0" presId="urn:microsoft.com/office/officeart/2005/8/layout/venn1"/>
    <dgm:cxn modelId="{CA63E3C3-9D23-469A-8B03-51DCA8677BCB}" type="presParOf" srcId="{5A7A8664-7E6C-4F74-8D98-E7B060D07B91}" destId="{1A5D9259-88D7-4A3A-8F62-6F382AF80A28}" srcOrd="2" destOrd="0" presId="urn:microsoft.com/office/officeart/2005/8/layout/venn1"/>
    <dgm:cxn modelId="{300143F7-3462-47EE-9BDC-D928147C9EFE}" type="presParOf" srcId="{5A7A8664-7E6C-4F74-8D98-E7B060D07B91}" destId="{AFEE70B2-321C-4BBD-AC89-5DC0070DD6CD}" srcOrd="3"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wrap="square" lIns="93177" tIns="46589" rIns="93177" bIns="46589" numCol="1" anchor="t" anchorCtr="0" compatLnSpc="1">
            <a:prstTxWarp prst="textNoShape">
              <a:avLst/>
            </a:prstTxWarp>
          </a:bodyPr>
          <a:lstStyle>
            <a:lvl1pPr algn="r">
              <a:defRPr sz="1200">
                <a:latin typeface="Calibri" charset="0"/>
                <a:cs typeface="Arial" charset="0"/>
              </a:defRPr>
            </a:lvl1pPr>
          </a:lstStyle>
          <a:p>
            <a:pPr>
              <a:defRPr/>
            </a:pPr>
            <a:fld id="{5653D76B-494A-6248-8258-992707037ACB}" type="datetimeFigureOut">
              <a:rPr lang="en-US"/>
              <a:pPr>
                <a:defRPr/>
              </a:pPr>
              <a:t>7/14/2016</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a:defRPr sz="1200">
                <a:latin typeface="Calibri" charset="0"/>
                <a:cs typeface="Arial" charset="0"/>
              </a:defRPr>
            </a:lvl1pPr>
          </a:lstStyle>
          <a:p>
            <a:pPr>
              <a:defRPr/>
            </a:pPr>
            <a:fld id="{A5B858E9-5267-F94A-876B-58F91BD2814F}" type="slidenum">
              <a:rPr lang="en-US"/>
              <a:pPr>
                <a:defRPr/>
              </a:pPr>
              <a:t>‹#›</a:t>
            </a:fld>
            <a:endParaRPr lang="en-US"/>
          </a:p>
        </p:txBody>
      </p:sp>
    </p:spTree>
    <p:extLst>
      <p:ext uri="{BB962C8B-B14F-4D97-AF65-F5344CB8AC3E}">
        <p14:creationId xmlns:p14="http://schemas.microsoft.com/office/powerpoint/2010/main" val="179101910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wrap="square" lIns="93177" tIns="46589" rIns="93177" bIns="46589" numCol="1" anchor="t" anchorCtr="0" compatLnSpc="1">
            <a:prstTxWarp prst="textNoShape">
              <a:avLst/>
            </a:prstTxWarp>
          </a:bodyPr>
          <a:lstStyle>
            <a:lvl1pPr algn="r">
              <a:defRPr sz="1200">
                <a:latin typeface="Calibri" charset="0"/>
                <a:cs typeface="Arial" charset="0"/>
              </a:defRPr>
            </a:lvl1pPr>
          </a:lstStyle>
          <a:p>
            <a:pPr>
              <a:defRPr/>
            </a:pPr>
            <a:fld id="{C7275D98-A707-6644-B7D9-CA13E8AF8641}" type="datetimeFigureOut">
              <a:rPr lang="en-US"/>
              <a:pPr>
                <a:defRPr/>
              </a:pPr>
              <a:t>7/14/2016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a:defRPr sz="1200">
                <a:latin typeface="Calibri" charset="0"/>
                <a:cs typeface="Arial" charset="0"/>
              </a:defRPr>
            </a:lvl1pPr>
          </a:lstStyle>
          <a:p>
            <a:pPr>
              <a:defRPr/>
            </a:pPr>
            <a:fld id="{FB69AAC1-DBD0-3449-86CB-9F16A7C0B7BE}" type="slidenum">
              <a:rPr lang="en-US"/>
              <a:pPr>
                <a:defRPr/>
              </a:pPr>
              <a:t>‹#›</a:t>
            </a:fld>
            <a:endParaRPr lang="en-US"/>
          </a:p>
        </p:txBody>
      </p:sp>
    </p:spTree>
    <p:extLst>
      <p:ext uri="{BB962C8B-B14F-4D97-AF65-F5344CB8AC3E}">
        <p14:creationId xmlns:p14="http://schemas.microsoft.com/office/powerpoint/2010/main" val="406479832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c="http://schemas.openxmlformats.org/markup-compatibility/2006" xmlns:mv="urn:schemas-microsoft-com:mac:vml" xmlns=""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pPr>
              <a:spcBef>
                <a:spcPct val="0"/>
              </a:spcBef>
            </a:pPr>
            <a:r>
              <a:rPr lang="en-US" sz="1100" b="1" dirty="0" smtClean="0">
                <a:latin typeface="Arial"/>
                <a:cs typeface="Arial"/>
              </a:rPr>
              <a:t>Scheduling the Training:</a:t>
            </a:r>
          </a:p>
          <a:p>
            <a:pPr>
              <a:spcBef>
                <a:spcPct val="0"/>
              </a:spcBef>
              <a:buFontTx/>
              <a:buChar char="-"/>
            </a:pPr>
            <a:r>
              <a:rPr lang="en-US" sz="1100" dirty="0" smtClean="0">
                <a:latin typeface="Arial"/>
                <a:cs typeface="Arial"/>
              </a:rPr>
              <a:t>Work with the Athletic Director (AD) or</a:t>
            </a:r>
            <a:r>
              <a:rPr lang="en-US" sz="1100" baseline="0" dirty="0" smtClean="0">
                <a:latin typeface="Arial"/>
                <a:cs typeface="Arial"/>
              </a:rPr>
              <a:t> other school administrator to identify a time that works with coaches’ schedules (typically evenings or weekend days). </a:t>
            </a:r>
          </a:p>
          <a:p>
            <a:pPr>
              <a:spcBef>
                <a:spcPct val="0"/>
              </a:spcBef>
              <a:buFontTx/>
              <a:buChar char="-"/>
            </a:pPr>
            <a:r>
              <a:rPr lang="en-US" sz="1100" baseline="0" dirty="0" smtClean="0">
                <a:latin typeface="Arial"/>
                <a:cs typeface="Arial"/>
              </a:rPr>
              <a:t>If possible, have the AD or another coach send a brief description of CBIM to coaches along with an invitation to participate in the training. Coaches are more likely to respond to an invitation from a colleague than from an outside organization.</a:t>
            </a:r>
          </a:p>
          <a:p>
            <a:pPr>
              <a:spcBef>
                <a:spcPct val="0"/>
              </a:spcBef>
              <a:buFontTx/>
              <a:buChar char="-"/>
            </a:pPr>
            <a:r>
              <a:rPr lang="en-US" sz="1100" baseline="0" dirty="0" smtClean="0">
                <a:latin typeface="Arial"/>
                <a:cs typeface="Arial"/>
              </a:rPr>
              <a:t>Training is at least 90 minutes long.</a:t>
            </a:r>
          </a:p>
          <a:p>
            <a:pPr>
              <a:spcBef>
                <a:spcPct val="0"/>
              </a:spcBef>
              <a:buFontTx/>
              <a:buChar char="-"/>
            </a:pPr>
            <a:r>
              <a:rPr lang="en-US" sz="1100" baseline="0" dirty="0" smtClean="0">
                <a:latin typeface="Arial"/>
                <a:cs typeface="Arial"/>
              </a:rPr>
              <a:t>We recommend training groups of no more than 35 coaches at one time. This may mean scheduling multiple training sessions.</a:t>
            </a:r>
            <a:endParaRPr lang="en-US" sz="1100" dirty="0" smtClean="0">
              <a:latin typeface="Arial"/>
              <a:cs typeface="Arial"/>
            </a:endParaRPr>
          </a:p>
          <a:p>
            <a:pPr>
              <a:spcBef>
                <a:spcPct val="0"/>
              </a:spcBef>
            </a:pPr>
            <a:endParaRPr lang="en-US" sz="1100" dirty="0" smtClean="0">
              <a:latin typeface="Arial"/>
              <a:cs typeface="Arial"/>
            </a:endParaRPr>
          </a:p>
          <a:p>
            <a:pPr>
              <a:spcBef>
                <a:spcPct val="0"/>
              </a:spcBef>
            </a:pPr>
            <a:r>
              <a:rPr lang="en-US" sz="1100" b="1" dirty="0" smtClean="0">
                <a:latin typeface="Arial"/>
                <a:cs typeface="Arial"/>
              </a:rPr>
              <a:t>As Coaches Arrive – But Before</a:t>
            </a:r>
            <a:r>
              <a:rPr lang="en-US" sz="1100" b="1" baseline="0" dirty="0" smtClean="0">
                <a:latin typeface="Arial"/>
                <a:cs typeface="Arial"/>
              </a:rPr>
              <a:t> the Training Begins:</a:t>
            </a:r>
          </a:p>
          <a:p>
            <a:pPr>
              <a:spcBef>
                <a:spcPct val="0"/>
              </a:spcBef>
              <a:buFontTx/>
              <a:buChar char="-"/>
            </a:pPr>
            <a:r>
              <a:rPr lang="en-US" sz="1100" baseline="0" dirty="0" smtClean="0">
                <a:latin typeface="Arial"/>
                <a:cs typeface="Arial"/>
              </a:rPr>
              <a:t>Distribute Pre-Season Evaluation surveys for coaches to fill out.</a:t>
            </a:r>
          </a:p>
          <a:p>
            <a:pPr>
              <a:spcBef>
                <a:spcPct val="0"/>
              </a:spcBef>
              <a:buFontTx/>
              <a:buChar char="-"/>
            </a:pPr>
            <a:r>
              <a:rPr lang="en-US" sz="1100" baseline="0" dirty="0" smtClean="0">
                <a:latin typeface="Arial"/>
                <a:cs typeface="Arial"/>
              </a:rPr>
              <a:t>Distribute CBIM Season Planning worksheets for coaches to fill out during the training.</a:t>
            </a:r>
          </a:p>
          <a:p>
            <a:pPr>
              <a:spcBef>
                <a:spcPct val="0"/>
              </a:spcBef>
              <a:buFontTx/>
              <a:buChar char="-"/>
            </a:pPr>
            <a:r>
              <a:rPr lang="en-US" sz="1100" baseline="0" dirty="0" smtClean="0">
                <a:latin typeface="Arial"/>
                <a:cs typeface="Arial"/>
              </a:rPr>
              <a:t>Distribute CBIM Coaches Kits to coaches as they arrive. Ask coaches to wait to open the Coaches Kit until they are instructed to do so.</a:t>
            </a:r>
          </a:p>
          <a:p>
            <a:pPr>
              <a:spcBef>
                <a:spcPct val="0"/>
              </a:spcBef>
              <a:buFontTx/>
              <a:buChar char="-"/>
            </a:pPr>
            <a:r>
              <a:rPr lang="en-US" sz="1100" baseline="0" dirty="0" smtClean="0">
                <a:latin typeface="Arial"/>
                <a:cs typeface="Arial"/>
              </a:rPr>
              <a:t>Have refreshments or more (e.g., lunch/dinner – pizza) available for participants if possible.</a:t>
            </a:r>
          </a:p>
          <a:p>
            <a:pPr>
              <a:spcBef>
                <a:spcPct val="0"/>
              </a:spcBef>
              <a:buFontTx/>
              <a:buChar char="-"/>
            </a:pPr>
            <a:endParaRPr lang="en-US" sz="1100" baseline="0" dirty="0" smtClean="0">
              <a:latin typeface="Arial"/>
              <a:cs typeface="Arial"/>
            </a:endParaRPr>
          </a:p>
          <a:p>
            <a:pPr>
              <a:spcBef>
                <a:spcPct val="0"/>
              </a:spcBef>
              <a:buFontTx/>
              <a:buNone/>
            </a:pPr>
            <a:r>
              <a:rPr lang="en-US" sz="1100" b="1" baseline="0" dirty="0" smtClean="0">
                <a:latin typeface="Arial"/>
                <a:cs typeface="Arial"/>
              </a:rPr>
              <a:t>CBIM Training Presentation Learning Objectives:</a:t>
            </a:r>
          </a:p>
          <a:p>
            <a:pPr>
              <a:spcBef>
                <a:spcPct val="0"/>
              </a:spcBef>
              <a:buFontTx/>
              <a:buNone/>
            </a:pPr>
            <a:endParaRPr lang="en-US" sz="1100" b="1" baseline="0" dirty="0" smtClean="0">
              <a:solidFill>
                <a:srgbClr val="00B0F0"/>
              </a:solidFill>
              <a:latin typeface="Arial"/>
              <a:cs typeface="Arial"/>
            </a:endParaRPr>
          </a:p>
          <a:p>
            <a:pPr>
              <a:spcBef>
                <a:spcPct val="0"/>
              </a:spcBef>
              <a:buFontTx/>
              <a:buNone/>
            </a:pPr>
            <a:r>
              <a:rPr lang="en-US" sz="1100" b="1" i="1" baseline="0" dirty="0" smtClean="0">
                <a:solidFill>
                  <a:srgbClr val="00B0F0"/>
                </a:solidFill>
                <a:latin typeface="Arial"/>
                <a:cs typeface="Arial"/>
              </a:rPr>
              <a:t>As a result of this training, coaches will be able to:</a:t>
            </a:r>
            <a:endParaRPr lang="en-US" sz="1100" i="1" dirty="0" smtClean="0">
              <a:solidFill>
                <a:srgbClr val="00B0F0"/>
              </a:solidFill>
              <a:latin typeface="Arial"/>
              <a:cs typeface="Arial"/>
            </a:endParaRPr>
          </a:p>
          <a:p>
            <a:pPr marL="296863" lvl="1">
              <a:spcAft>
                <a:spcPts val="1200"/>
              </a:spcAft>
              <a:buFontTx/>
              <a:buChar char="•"/>
            </a:pPr>
            <a:r>
              <a:rPr lang="en-US" sz="1100" dirty="0">
                <a:solidFill>
                  <a:srgbClr val="F58220"/>
                </a:solidFill>
                <a:latin typeface="Arial"/>
                <a:cs typeface="Arial"/>
              </a:rPr>
              <a:t> Describe the value of CBIM as a strong team building tool. </a:t>
            </a:r>
          </a:p>
          <a:p>
            <a:pPr marL="296863" lvl="1">
              <a:spcAft>
                <a:spcPts val="1200"/>
              </a:spcAft>
              <a:buFontTx/>
              <a:buChar char="•"/>
            </a:pPr>
            <a:r>
              <a:rPr lang="en-US" sz="1100" dirty="0">
                <a:solidFill>
                  <a:srgbClr val="F58220"/>
                </a:solidFill>
                <a:latin typeface="Arial"/>
                <a:cs typeface="Arial"/>
              </a:rPr>
              <a:t>Define </a:t>
            </a:r>
            <a:r>
              <a:rPr lang="en-US" sz="1100" dirty="0">
                <a:solidFill>
                  <a:srgbClr val="00B0F0"/>
                </a:solidFill>
                <a:latin typeface="Arial"/>
                <a:cs typeface="Arial"/>
              </a:rPr>
              <a:t>and speak about</a:t>
            </a:r>
            <a:r>
              <a:rPr lang="en-US" sz="1100" dirty="0">
                <a:solidFill>
                  <a:srgbClr val="F58220"/>
                </a:solidFill>
                <a:latin typeface="Arial"/>
                <a:cs typeface="Arial"/>
              </a:rPr>
              <a:t> abusive relationship behaviors and healthy relationship </a:t>
            </a:r>
            <a:r>
              <a:rPr lang="en-US" sz="1100" dirty="0">
                <a:solidFill>
                  <a:srgbClr val="00B0F0"/>
                </a:solidFill>
                <a:latin typeface="Arial"/>
                <a:cs typeface="Arial"/>
              </a:rPr>
              <a:t>skills</a:t>
            </a:r>
            <a:r>
              <a:rPr lang="en-US" sz="1100" dirty="0">
                <a:solidFill>
                  <a:srgbClr val="F58220"/>
                </a:solidFill>
                <a:latin typeface="Arial"/>
                <a:cs typeface="Arial"/>
              </a:rPr>
              <a:t>.</a:t>
            </a:r>
          </a:p>
          <a:p>
            <a:pPr marL="296863" lvl="1">
              <a:spcAft>
                <a:spcPts val="1200"/>
              </a:spcAft>
              <a:buFontTx/>
              <a:buChar char="•"/>
            </a:pPr>
            <a:r>
              <a:rPr lang="en-US" sz="1100" dirty="0">
                <a:solidFill>
                  <a:srgbClr val="FF0000"/>
                </a:solidFill>
                <a:latin typeface="Arial"/>
                <a:cs typeface="Arial"/>
              </a:rPr>
              <a:t> Identify how</a:t>
            </a:r>
            <a:r>
              <a:rPr lang="en-US" sz="1100" dirty="0" smtClean="0">
                <a:solidFill>
                  <a:srgbClr val="FF0000"/>
                </a:solidFill>
                <a:latin typeface="Arial"/>
                <a:cs typeface="Arial"/>
              </a:rPr>
              <a:t> coaches’ </a:t>
            </a:r>
            <a:r>
              <a:rPr lang="en-US" sz="1100" dirty="0">
                <a:solidFill>
                  <a:srgbClr val="FF0000"/>
                </a:solidFill>
                <a:latin typeface="Arial"/>
                <a:cs typeface="Arial"/>
              </a:rPr>
              <a:t>behavior defines</a:t>
            </a:r>
            <a:r>
              <a:rPr lang="en-US" sz="1100" dirty="0" smtClean="0">
                <a:solidFill>
                  <a:srgbClr val="FF0000"/>
                </a:solidFill>
                <a:latin typeface="Arial"/>
                <a:cs typeface="Arial"/>
              </a:rPr>
              <a:t> their </a:t>
            </a:r>
            <a:r>
              <a:rPr lang="en-US" sz="1100" dirty="0">
                <a:solidFill>
                  <a:srgbClr val="FF0000"/>
                </a:solidFill>
                <a:latin typeface="Arial"/>
                <a:cs typeface="Arial"/>
              </a:rPr>
              <a:t>influence as</a:t>
            </a:r>
            <a:r>
              <a:rPr lang="en-US" sz="1100" dirty="0" smtClean="0">
                <a:solidFill>
                  <a:srgbClr val="FF0000"/>
                </a:solidFill>
                <a:latin typeface="Arial"/>
                <a:cs typeface="Arial"/>
              </a:rPr>
              <a:t> role</a:t>
            </a:r>
            <a:r>
              <a:rPr lang="en-US" sz="1100" baseline="0" dirty="0" smtClean="0">
                <a:solidFill>
                  <a:srgbClr val="FF0000"/>
                </a:solidFill>
                <a:latin typeface="Arial"/>
                <a:cs typeface="Arial"/>
              </a:rPr>
              <a:t> models to their</a:t>
            </a:r>
            <a:r>
              <a:rPr lang="en-US" sz="1100" dirty="0" smtClean="0">
                <a:solidFill>
                  <a:srgbClr val="FF0000"/>
                </a:solidFill>
                <a:latin typeface="Arial"/>
                <a:cs typeface="Arial"/>
              </a:rPr>
              <a:t> </a:t>
            </a:r>
            <a:r>
              <a:rPr lang="en-US" sz="1100" dirty="0">
                <a:solidFill>
                  <a:srgbClr val="FF0000"/>
                </a:solidFill>
                <a:latin typeface="Arial"/>
                <a:cs typeface="Arial"/>
              </a:rPr>
              <a:t>athletes.</a:t>
            </a:r>
          </a:p>
          <a:p>
            <a:pPr marL="296863" lvl="1">
              <a:spcAft>
                <a:spcPts val="1200"/>
              </a:spcAft>
              <a:buFontTx/>
              <a:buChar char="•"/>
            </a:pPr>
            <a:r>
              <a:rPr lang="en-US" sz="1100" dirty="0">
                <a:solidFill>
                  <a:srgbClr val="F58220"/>
                </a:solidFill>
                <a:latin typeface="Arial"/>
                <a:cs typeface="Arial"/>
              </a:rPr>
              <a:t> Use CBIM training cards to facilitate athletes</a:t>
            </a:r>
            <a:r>
              <a:rPr lang="ja-JP" altLang="en-US" sz="1100" dirty="0">
                <a:solidFill>
                  <a:srgbClr val="F58220"/>
                </a:solidFill>
                <a:latin typeface="Arial"/>
                <a:cs typeface="Arial"/>
              </a:rPr>
              <a:t>’</a:t>
            </a:r>
            <a:r>
              <a:rPr lang="en-US" altLang="ja-JP" sz="1100" dirty="0">
                <a:solidFill>
                  <a:srgbClr val="F58220"/>
                </a:solidFill>
                <a:latin typeface="Arial"/>
                <a:cs typeface="Arial"/>
              </a:rPr>
              <a:t> discussion and reflection on relationships.</a:t>
            </a:r>
          </a:p>
          <a:p>
            <a:pPr marL="296863" lvl="1">
              <a:spcAft>
                <a:spcPts val="1200"/>
              </a:spcAft>
              <a:buFontTx/>
              <a:buChar char="•"/>
            </a:pPr>
            <a:r>
              <a:rPr lang="en-US" sz="1100" dirty="0">
                <a:solidFill>
                  <a:srgbClr val="F58220"/>
                </a:solidFill>
                <a:latin typeface="Arial"/>
                <a:cs typeface="Arial"/>
              </a:rPr>
              <a:t> Outline the responsibilities required </a:t>
            </a:r>
            <a:r>
              <a:rPr lang="en-US" sz="1100" dirty="0" smtClean="0">
                <a:solidFill>
                  <a:srgbClr val="F58220"/>
                </a:solidFill>
                <a:latin typeface="Arial"/>
                <a:cs typeface="Arial"/>
              </a:rPr>
              <a:t>of </a:t>
            </a:r>
            <a:r>
              <a:rPr lang="en-US" sz="1100" dirty="0">
                <a:solidFill>
                  <a:srgbClr val="F58220"/>
                </a:solidFill>
                <a:latin typeface="Arial"/>
                <a:cs typeface="Arial"/>
              </a:rPr>
              <a:t>a coach to run CBIM.</a:t>
            </a:r>
          </a:p>
          <a:p>
            <a:endParaRPr lang="en-US" sz="1100" dirty="0">
              <a:latin typeface="Arial"/>
              <a:cs typeface="Arial"/>
            </a:endParaRP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DBBCFDF-F324-D748-9758-CC4AE7E2375F}" type="slidenum">
              <a:rPr lang="en-US" sz="1200">
                <a:latin typeface="Calibri" charset="0"/>
                <a:cs typeface="Arial" charset="0"/>
              </a:rPr>
              <a:pPr eaLnBrk="1" hangingPunct="1"/>
              <a:t>1</a:t>
            </a:fld>
            <a:endParaRPr lang="en-US" sz="1200">
              <a:latin typeface="Calibri" charset="0"/>
              <a:cs typeface="Arial" charset="0"/>
            </a:endParaRPr>
          </a:p>
        </p:txBody>
      </p:sp>
      <p:sp>
        <p:nvSpPr>
          <p:cNvPr id="5" name="Footer Placeholder 4"/>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1831675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c="http://schemas.openxmlformats.org/markup-compatibility/2006" xmlns:mv="urn:schemas-microsoft-com:mac:vml" xmlns="" xmlns:ma14="http://schemas.microsoft.com/office/mac/drawingml/2011/main" val="1"/>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r>
              <a:rPr lang="en-US" sz="1100" b="1" dirty="0" smtClean="0">
                <a:latin typeface="Arial"/>
                <a:cs typeface="Arial"/>
              </a:rPr>
              <a:t>Time</a:t>
            </a:r>
            <a:r>
              <a:rPr lang="en-US" sz="1100" b="1" baseline="0" dirty="0" smtClean="0">
                <a:latin typeface="Arial"/>
                <a:cs typeface="Arial"/>
              </a:rPr>
              <a:t> for activity: 10 minutes</a:t>
            </a:r>
            <a:endParaRPr lang="en-US" sz="1100" b="1" dirty="0" smtClean="0">
              <a:latin typeface="Arial"/>
              <a:cs typeface="Arial"/>
            </a:endParaRPr>
          </a:p>
          <a:p>
            <a:endParaRPr lang="en-US" sz="1100" b="1" dirty="0" smtClean="0">
              <a:latin typeface="Arial"/>
              <a:cs typeface="Arial"/>
            </a:endParaRPr>
          </a:p>
          <a:p>
            <a:r>
              <a:rPr lang="en-US" sz="1100" b="1" dirty="0" smtClean="0">
                <a:latin typeface="Arial"/>
                <a:cs typeface="Arial"/>
              </a:rPr>
              <a:t>Instructional</a:t>
            </a:r>
            <a:r>
              <a:rPr lang="en-US" sz="1100" b="1" baseline="0" dirty="0" smtClean="0">
                <a:latin typeface="Arial"/>
                <a:cs typeface="Arial"/>
              </a:rPr>
              <a:t> Goals:</a:t>
            </a:r>
          </a:p>
          <a:p>
            <a:r>
              <a:rPr lang="en-US" sz="1100" b="0" baseline="0" dirty="0" smtClean="0">
                <a:latin typeface="Arial"/>
                <a:cs typeface="Arial"/>
              </a:rPr>
              <a:t>As a result of this exercise, coaches will define abusive and healthy relationship behaviors.</a:t>
            </a:r>
            <a:endParaRPr lang="en-US" sz="1100" b="0" dirty="0" smtClean="0">
              <a:latin typeface="Arial"/>
              <a:cs typeface="Arial"/>
            </a:endParaRPr>
          </a:p>
          <a:p>
            <a:endParaRPr lang="en-US" sz="1100" b="1" dirty="0" smtClean="0">
              <a:latin typeface="Arial"/>
              <a:cs typeface="Arial"/>
            </a:endParaRPr>
          </a:p>
          <a:p>
            <a:r>
              <a:rPr lang="en-US" sz="1100" b="1" dirty="0" smtClean="0">
                <a:latin typeface="Arial"/>
                <a:cs typeface="Arial"/>
              </a:rPr>
              <a:t>Exercise Logistics:</a:t>
            </a:r>
          </a:p>
          <a:p>
            <a:pPr>
              <a:buFontTx/>
              <a:buChar char="-"/>
            </a:pPr>
            <a:r>
              <a:rPr lang="en-US" sz="1100" b="0" baseline="0" dirty="0" smtClean="0">
                <a:latin typeface="Arial"/>
                <a:cs typeface="Arial"/>
              </a:rPr>
              <a:t>Have coaches return to their small groups to brainstorm behaviors that define a healthy relationship in their assigned categories (i.e., physical, emotional, verbal, or sexual). </a:t>
            </a:r>
          </a:p>
          <a:p>
            <a:pPr>
              <a:buFontTx/>
              <a:buChar char="-"/>
            </a:pPr>
            <a:r>
              <a:rPr lang="en-US" sz="1100" b="0" i="0" baseline="0" dirty="0" smtClean="0">
                <a:latin typeface="Arial"/>
                <a:cs typeface="Arial"/>
              </a:rPr>
              <a:t>Explain that only affirmative behaviors are allowed (e.g., “not hitting” doesn’t count as a physically healthy relationship behavior).</a:t>
            </a:r>
          </a:p>
          <a:p>
            <a:pPr>
              <a:buFontTx/>
              <a:buChar char="-"/>
            </a:pPr>
            <a:r>
              <a:rPr lang="en-US" sz="1100" dirty="0" smtClean="0">
                <a:latin typeface="Arial"/>
                <a:cs typeface="Arial"/>
              </a:rPr>
              <a:t>Each group will then share a few examples of behaviors</a:t>
            </a:r>
            <a:r>
              <a:rPr lang="en-US" sz="1100" baseline="0" dirty="0" smtClean="0">
                <a:latin typeface="Arial"/>
                <a:cs typeface="Arial"/>
              </a:rPr>
              <a:t> from their list with the large group. </a:t>
            </a:r>
          </a:p>
          <a:p>
            <a:pPr>
              <a:buFontTx/>
              <a:buChar char="-"/>
            </a:pPr>
            <a:r>
              <a:rPr lang="en-US" sz="1100" baseline="0" dirty="0" smtClean="0">
                <a:latin typeface="Arial"/>
                <a:cs typeface="Arial"/>
              </a:rPr>
              <a:t>Facilitators highlight Training Cards 10 and 11 that both promote healthy relationship behaviors.</a:t>
            </a:r>
            <a:endParaRPr lang="en-US" sz="1100" dirty="0" smtClean="0">
              <a:latin typeface="Arial"/>
              <a:cs typeface="Arial"/>
            </a:endParaRPr>
          </a:p>
          <a:p>
            <a:endParaRPr lang="en-US" sz="1100" b="0" baseline="0" dirty="0" smtClean="0">
              <a:latin typeface="Arial"/>
              <a:cs typeface="Arial"/>
            </a:endParaRPr>
          </a:p>
          <a:p>
            <a:r>
              <a:rPr lang="en-US" sz="1100" b="1" baseline="0" dirty="0" smtClean="0">
                <a:latin typeface="Arial"/>
                <a:cs typeface="Arial"/>
              </a:rPr>
              <a:t>Discussion Points:</a:t>
            </a:r>
          </a:p>
          <a:p>
            <a:pPr>
              <a:buFontTx/>
              <a:buChar char="-"/>
            </a:pPr>
            <a:r>
              <a:rPr lang="en-US" sz="1100" b="0" baseline="0" dirty="0" smtClean="0">
                <a:latin typeface="Arial"/>
                <a:cs typeface="Arial"/>
              </a:rPr>
              <a:t>Why would we do this particular exercise? Healthy relationships are typically more difficult to define.</a:t>
            </a:r>
          </a:p>
          <a:p>
            <a:pPr>
              <a:buFontTx/>
              <a:buChar char="-"/>
            </a:pPr>
            <a:r>
              <a:rPr lang="en-US" sz="1100" dirty="0" smtClean="0">
                <a:latin typeface="Arial"/>
                <a:cs typeface="Arial"/>
              </a:rPr>
              <a:t>Healthy </a:t>
            </a:r>
            <a:r>
              <a:rPr lang="en-US" sz="1100" dirty="0">
                <a:latin typeface="Arial"/>
                <a:cs typeface="Arial"/>
              </a:rPr>
              <a:t>behaviors are based on equality and build communication and mutual </a:t>
            </a:r>
            <a:r>
              <a:rPr lang="en-US" sz="1100" dirty="0" smtClean="0">
                <a:latin typeface="Arial"/>
                <a:cs typeface="Arial"/>
              </a:rPr>
              <a:t>respect.</a:t>
            </a:r>
          </a:p>
          <a:p>
            <a:pPr>
              <a:buFontTx/>
              <a:buChar char="-"/>
            </a:pPr>
            <a:r>
              <a:rPr lang="en-US" sz="1100" dirty="0" smtClean="0">
                <a:latin typeface="Arial"/>
                <a:cs typeface="Arial"/>
              </a:rPr>
              <a:t>How </a:t>
            </a:r>
            <a:r>
              <a:rPr lang="en-US" sz="1100" dirty="0">
                <a:latin typeface="Arial"/>
                <a:cs typeface="Arial"/>
              </a:rPr>
              <a:t>do</a:t>
            </a:r>
            <a:r>
              <a:rPr lang="en-US" sz="1100" dirty="0" smtClean="0">
                <a:latin typeface="Arial"/>
                <a:cs typeface="Arial"/>
              </a:rPr>
              <a:t> young</a:t>
            </a:r>
            <a:r>
              <a:rPr lang="en-US" sz="1100" baseline="0" dirty="0" smtClean="0">
                <a:latin typeface="Arial"/>
                <a:cs typeface="Arial"/>
              </a:rPr>
              <a:t> people</a:t>
            </a:r>
            <a:r>
              <a:rPr lang="en-US" sz="1100" dirty="0" smtClean="0">
                <a:latin typeface="Arial"/>
                <a:cs typeface="Arial"/>
              </a:rPr>
              <a:t> </a:t>
            </a:r>
            <a:r>
              <a:rPr lang="en-US" sz="1100" dirty="0">
                <a:latin typeface="Arial"/>
                <a:cs typeface="Arial"/>
              </a:rPr>
              <a:t>learn about relationship behaviors? From</a:t>
            </a:r>
            <a:r>
              <a:rPr lang="en-US" sz="1100" dirty="0" smtClean="0">
                <a:latin typeface="Arial"/>
                <a:cs typeface="Arial"/>
              </a:rPr>
              <a:t> role models and important adults in their lives like you.</a:t>
            </a:r>
          </a:p>
          <a:p>
            <a:pPr>
              <a:buFontTx/>
              <a:buChar char="-"/>
            </a:pPr>
            <a:r>
              <a:rPr lang="en-US" sz="1100" dirty="0" smtClean="0">
                <a:latin typeface="Arial"/>
                <a:cs typeface="Arial"/>
              </a:rPr>
              <a:t>Treat</a:t>
            </a:r>
            <a:r>
              <a:rPr lang="en-US" sz="1100" baseline="0" dirty="0" smtClean="0">
                <a:latin typeface="Arial"/>
                <a:cs typeface="Arial"/>
              </a:rPr>
              <a:t>ing others how they want to be treated is the key to healthy and respectful relationship behaviors. For example, just because hugging is okay for one person doesn’t mean that behavior will feel respectful to everyone. </a:t>
            </a:r>
          </a:p>
          <a:p>
            <a:pPr>
              <a:buFontTx/>
              <a:buChar char="-"/>
            </a:pPr>
            <a:r>
              <a:rPr lang="en-US" sz="1100" baseline="0" dirty="0" smtClean="0">
                <a:latin typeface="Arial"/>
                <a:cs typeface="Arial"/>
              </a:rPr>
              <a:t>If ever you’re feeling unsure whether a certain behavior is okay or not, ASK the other person what they feel comfortable with. </a:t>
            </a:r>
            <a:endParaRPr lang="en-US" sz="1100" dirty="0" smtClean="0">
              <a:latin typeface="Arial"/>
              <a:cs typeface="Arial"/>
            </a:endParaRPr>
          </a:p>
          <a:p>
            <a:pPr>
              <a:buFontTx/>
              <a:buChar char="-"/>
            </a:pPr>
            <a:endParaRPr lang="en-US" sz="1100" b="1" dirty="0" smtClean="0">
              <a:latin typeface="Arial"/>
              <a:cs typeface="Arial"/>
            </a:endParaRPr>
          </a:p>
          <a:p>
            <a:pPr>
              <a:buFontTx/>
              <a:buNone/>
            </a:pPr>
            <a:r>
              <a:rPr lang="en-US" sz="1100" b="1" dirty="0" smtClean="0">
                <a:latin typeface="Arial"/>
                <a:cs typeface="Arial"/>
              </a:rPr>
              <a:t>Tips</a:t>
            </a:r>
            <a:r>
              <a:rPr lang="en-US" sz="1100" b="1" baseline="0" dirty="0" smtClean="0">
                <a:latin typeface="Arial"/>
                <a:cs typeface="Arial"/>
              </a:rPr>
              <a:t> for Trainers:</a:t>
            </a:r>
            <a:endParaRPr lang="en-US" sz="1100" b="1" dirty="0" smtClean="0">
              <a:latin typeface="Arial"/>
              <a:cs typeface="Arial"/>
            </a:endParaRPr>
          </a:p>
          <a:p>
            <a:pPr>
              <a:buFontTx/>
              <a:buChar char="-"/>
            </a:pPr>
            <a:r>
              <a:rPr lang="en-US" sz="1100" b="0" i="0" dirty="0" smtClean="0">
                <a:latin typeface="Arial"/>
                <a:cs typeface="Arial"/>
              </a:rPr>
              <a:t>Make</a:t>
            </a:r>
            <a:r>
              <a:rPr lang="en-US" sz="1100" b="0" i="0" baseline="0" dirty="0" smtClean="0">
                <a:latin typeface="Arial"/>
                <a:cs typeface="Arial"/>
              </a:rPr>
              <a:t> sure to distinguish what makes healthy relationship behaviors respectful (i.e., not assuming/accepting “giving hugs” is a respectful behavior simply because they’re hugs). The key is to ask folks to think about the impact of their behavior.</a:t>
            </a:r>
          </a:p>
          <a:p>
            <a:pPr>
              <a:buFontTx/>
              <a:buChar char="-"/>
            </a:pPr>
            <a:r>
              <a:rPr lang="en-US" sz="1100" b="0" i="0" baseline="0" dirty="0" smtClean="0">
                <a:latin typeface="Arial"/>
                <a:cs typeface="Arial"/>
              </a:rPr>
              <a:t>Emphasize the importance of asking for consent to determine whether a behavior is respectful and healthy or not.</a:t>
            </a:r>
          </a:p>
          <a:p>
            <a:endParaRPr lang="en-US" sz="1100" dirty="0" smtClean="0">
              <a:latin typeface="Arial"/>
              <a:cs typeface="Arial"/>
            </a:endParaRPr>
          </a:p>
          <a:p>
            <a:endParaRPr lang="en-US" sz="1100" dirty="0">
              <a:latin typeface="Arial"/>
              <a:cs typeface="Arial"/>
            </a:endParaRPr>
          </a:p>
        </p:txBody>
      </p:sp>
      <p:sp>
        <p:nvSpPr>
          <p:cNvPr id="4" name="Footer Placeholder 3"/>
          <p:cNvSpPr>
            <a:spLocks noGrp="1"/>
          </p:cNvSpPr>
          <p:nvPr>
            <p:ph type="ftr" sz="quarter" idx="4"/>
          </p:nvPr>
        </p:nvSpPr>
        <p:spPr/>
        <p:txBody>
          <a:bodyPr/>
          <a:lstStyle/>
          <a:p>
            <a:pPr>
              <a:defRPr/>
            </a:pPr>
            <a:endParaRPr lang="en-US" dirty="0"/>
          </a:p>
        </p:txBody>
      </p:sp>
      <p:sp>
        <p:nvSpPr>
          <p:cNvPr id="44036"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670D087-5E54-174D-A327-AAEA4A6A7677}" type="slidenum">
              <a:rPr lang="en-US" sz="1200">
                <a:latin typeface="Calibri" charset="0"/>
                <a:cs typeface="Arial" charset="0"/>
              </a:rPr>
              <a:pPr eaLnBrk="1" hangingPunct="1"/>
              <a:t>10</a:t>
            </a:fld>
            <a:endParaRPr lang="en-US" sz="1200">
              <a:latin typeface="Calibri" charset="0"/>
              <a:cs typeface="Arial" charset="0"/>
            </a:endParaRPr>
          </a:p>
        </p:txBody>
      </p:sp>
    </p:spTree>
    <p:extLst>
      <p:ext uri="{BB962C8B-B14F-4D97-AF65-F5344CB8AC3E}">
        <p14:creationId xmlns:p14="http://schemas.microsoft.com/office/powerpoint/2010/main" val="4041685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c="http://schemas.openxmlformats.org/markup-compatibility/2006" xmlns:mv="urn:schemas-microsoft-com:mac:vml" xmlns="" xmlns:ma14="http://schemas.microsoft.com/office/mac/drawingml/2011/main" val="1"/>
            </a:ext>
          </a:extLst>
        </p:spPr>
      </p:sp>
      <p:sp>
        <p:nvSpPr>
          <p:cNvPr id="49155" name="Notes Placeholder 2"/>
          <p:cNvSpPr>
            <a:spLocks noGrp="1"/>
          </p:cNvSpPr>
          <p:nvPr>
            <p:ph type="body" idx="1"/>
          </p:nvPr>
        </p:nvSpPr>
        <p:spPr bwMode="auto"/>
        <p:txBody>
          <a:bodyPr wrap="square" numCol="1" anchor="t" anchorCtr="0" compatLnSpc="1">
            <a:prstTxWarp prst="textNoShape">
              <a:avLst/>
            </a:prstTxWarp>
          </a:bodyPr>
          <a:lstStyle/>
          <a:p>
            <a:pPr marL="342900" indent="-342900">
              <a:spcBef>
                <a:spcPts val="700"/>
              </a:spcBef>
              <a:buClr>
                <a:srgbClr val="F58220"/>
              </a:buClr>
              <a:buSzPct val="125000"/>
              <a:buFont typeface="Arial" charset="0"/>
              <a:buNone/>
              <a:defRPr/>
            </a:pPr>
            <a:r>
              <a:rPr lang="en-US" sz="1100" b="1" dirty="0" smtClean="0">
                <a:solidFill>
                  <a:srgbClr val="58595B"/>
                </a:solidFill>
                <a:latin typeface="Arial"/>
                <a:cs typeface="Arial"/>
              </a:rPr>
              <a:t>Time for activity: 5 minutes</a:t>
            </a:r>
          </a:p>
          <a:p>
            <a:pPr marL="342900" indent="-342900">
              <a:spcBef>
                <a:spcPts val="700"/>
              </a:spcBef>
              <a:buClr>
                <a:srgbClr val="F58220"/>
              </a:buClr>
              <a:buSzPct val="125000"/>
              <a:buFont typeface="Arial" charset="0"/>
              <a:buNone/>
              <a:defRPr/>
            </a:pPr>
            <a:endParaRPr lang="en-US" sz="1100" b="1" dirty="0" smtClean="0">
              <a:solidFill>
                <a:srgbClr val="58595B"/>
              </a:solidFill>
              <a:latin typeface="Arial"/>
              <a:cs typeface="Arial"/>
            </a:endParaRPr>
          </a:p>
          <a:p>
            <a:pPr marL="342900" indent="-342900">
              <a:spcBef>
                <a:spcPts val="700"/>
              </a:spcBef>
              <a:buClr>
                <a:srgbClr val="F58220"/>
              </a:buClr>
              <a:buSzPct val="125000"/>
              <a:buFont typeface="Arial" charset="0"/>
              <a:buNone/>
              <a:defRPr/>
            </a:pPr>
            <a:r>
              <a:rPr lang="en-US" sz="1100" b="1" dirty="0" smtClean="0">
                <a:solidFill>
                  <a:srgbClr val="58595B"/>
                </a:solidFill>
                <a:latin typeface="Arial"/>
                <a:cs typeface="Arial"/>
              </a:rPr>
              <a:t>Instructional</a:t>
            </a:r>
            <a:r>
              <a:rPr lang="en-US" sz="1100" b="1" baseline="0" dirty="0" smtClean="0">
                <a:solidFill>
                  <a:srgbClr val="58595B"/>
                </a:solidFill>
                <a:latin typeface="Arial"/>
                <a:cs typeface="Arial"/>
              </a:rPr>
              <a:t> Goals:</a:t>
            </a:r>
          </a:p>
          <a:p>
            <a:pPr marL="342900" indent="-342900">
              <a:spcBef>
                <a:spcPts val="700"/>
              </a:spcBef>
              <a:buClr>
                <a:srgbClr val="F58220"/>
              </a:buClr>
              <a:buSzPct val="125000"/>
              <a:buFont typeface="Arial" charset="0"/>
              <a:buNone/>
              <a:defRPr/>
            </a:pPr>
            <a:r>
              <a:rPr lang="en-US" sz="1100" kern="1200" dirty="0" smtClean="0">
                <a:solidFill>
                  <a:schemeClr val="tx1"/>
                </a:solidFill>
                <a:latin typeface="Arial"/>
                <a:ea typeface="ＭＳ Ｐゴシック" charset="0"/>
                <a:cs typeface="Arial"/>
              </a:rPr>
              <a:t>In describing the consequences and prevalence of dating violence, coaches understand how this issue affects young athletes on their team.</a:t>
            </a:r>
            <a:r>
              <a:rPr lang="en-US" sz="1100" dirty="0" smtClean="0">
                <a:latin typeface="Arial"/>
                <a:cs typeface="Arial"/>
              </a:rPr>
              <a:t> </a:t>
            </a:r>
          </a:p>
          <a:p>
            <a:pPr marL="342900" indent="-342900">
              <a:spcBef>
                <a:spcPts val="700"/>
              </a:spcBef>
              <a:buClr>
                <a:srgbClr val="F58220"/>
              </a:buClr>
              <a:buSzPct val="125000"/>
              <a:buFont typeface="Arial" charset="0"/>
              <a:buNone/>
              <a:defRPr/>
            </a:pPr>
            <a:endParaRPr lang="en-US" sz="1100" dirty="0" smtClean="0">
              <a:solidFill>
                <a:srgbClr val="58595B"/>
              </a:solidFill>
              <a:latin typeface="Arial"/>
              <a:cs typeface="Arial"/>
            </a:endParaRPr>
          </a:p>
          <a:p>
            <a:pPr marL="342900" indent="-342900">
              <a:spcBef>
                <a:spcPts val="700"/>
              </a:spcBef>
              <a:buClr>
                <a:srgbClr val="F58220"/>
              </a:buClr>
              <a:buSzPct val="125000"/>
              <a:buFont typeface="Arial" charset="0"/>
              <a:buNone/>
              <a:defRPr/>
            </a:pPr>
            <a:r>
              <a:rPr lang="en-US" sz="1100" b="1" dirty="0" smtClean="0">
                <a:solidFill>
                  <a:srgbClr val="58595B"/>
                </a:solidFill>
                <a:latin typeface="Arial"/>
                <a:cs typeface="Arial"/>
              </a:rPr>
              <a:t>Discussion Points</a:t>
            </a:r>
            <a:r>
              <a:rPr lang="en-US" sz="1100" b="1" baseline="0" dirty="0" smtClean="0">
                <a:solidFill>
                  <a:srgbClr val="58595B"/>
                </a:solidFill>
                <a:latin typeface="Arial"/>
                <a:cs typeface="Arial"/>
              </a:rPr>
              <a:t>:</a:t>
            </a:r>
          </a:p>
          <a:p>
            <a:pPr marL="342900" indent="-342900">
              <a:spcBef>
                <a:spcPts val="700"/>
              </a:spcBef>
              <a:buClr>
                <a:srgbClr val="F58220"/>
              </a:buClr>
              <a:buSzPct val="125000"/>
              <a:buFont typeface="Arial" charset="0"/>
              <a:buNone/>
              <a:defRPr/>
            </a:pPr>
            <a:r>
              <a:rPr lang="en-US" sz="1100" b="0" baseline="0" dirty="0" smtClean="0">
                <a:solidFill>
                  <a:srgbClr val="58595B"/>
                </a:solidFill>
                <a:latin typeface="Arial"/>
                <a:cs typeface="Arial"/>
              </a:rPr>
              <a:t>- Relationship abuse affects young people particularly in ways you might not know or imagined. </a:t>
            </a:r>
            <a:endParaRPr lang="en-US" sz="1100" b="0" dirty="0" smtClean="0">
              <a:solidFill>
                <a:srgbClr val="58595B"/>
              </a:solidFill>
              <a:latin typeface="Arial"/>
              <a:cs typeface="Arial"/>
            </a:endParaRPr>
          </a:p>
          <a:p>
            <a:pPr marL="342900" indent="-342900">
              <a:spcBef>
                <a:spcPts val="700"/>
              </a:spcBef>
              <a:buClr>
                <a:srgbClr val="F58220"/>
              </a:buClr>
              <a:buSzPct val="125000"/>
              <a:buFont typeface="Arial" charset="0"/>
              <a:buNone/>
              <a:defRPr/>
            </a:pPr>
            <a:r>
              <a:rPr lang="en-US" sz="1100" dirty="0" smtClean="0">
                <a:solidFill>
                  <a:srgbClr val="58595B"/>
                </a:solidFill>
                <a:latin typeface="Arial"/>
                <a:cs typeface="Arial"/>
              </a:rPr>
              <a:t>- Giving teens the confidence, language, and support to stand up against abuse is critical to building leadership and fostering respect.</a:t>
            </a:r>
          </a:p>
          <a:p>
            <a:pPr marL="342900" indent="-342900">
              <a:spcBef>
                <a:spcPts val="700"/>
              </a:spcBef>
              <a:buClr>
                <a:srgbClr val="F58220"/>
              </a:buClr>
              <a:buSzPct val="125000"/>
              <a:buFont typeface="Arial" charset="0"/>
              <a:buNone/>
              <a:defRPr/>
            </a:pPr>
            <a:endParaRPr lang="en-US" sz="1100" dirty="0" smtClean="0">
              <a:solidFill>
                <a:srgbClr val="58595B"/>
              </a:solidFill>
              <a:latin typeface="Arial"/>
              <a:ea typeface="+mn-ea"/>
              <a:cs typeface="Arial"/>
            </a:endParaRPr>
          </a:p>
          <a:p>
            <a:pPr>
              <a:defRPr/>
            </a:pPr>
            <a:endParaRPr lang="en-US" u="sng" dirty="0" smtClean="0">
              <a:ea typeface="+mn-ea"/>
              <a:cs typeface="+mn-cs"/>
            </a:endParaRPr>
          </a:p>
          <a:p>
            <a:pPr>
              <a:defRPr/>
            </a:pPr>
            <a:endParaRPr lang="en-US" u="sng" dirty="0" smtClean="0">
              <a:ea typeface="+mn-ea"/>
              <a:cs typeface="+mn-cs"/>
            </a:endParaRPr>
          </a:p>
        </p:txBody>
      </p:sp>
      <p:sp>
        <p:nvSpPr>
          <p:cNvPr id="4" name="Footer Placeholder 3"/>
          <p:cNvSpPr>
            <a:spLocks noGrp="1"/>
          </p:cNvSpPr>
          <p:nvPr>
            <p:ph type="ftr" sz="quarter" idx="4"/>
          </p:nvPr>
        </p:nvSpPr>
        <p:spPr/>
        <p:txBody>
          <a:bodyPr/>
          <a:lstStyle/>
          <a:p>
            <a:pPr>
              <a:defRPr/>
            </a:pPr>
            <a:endParaRPr lang="en-US"/>
          </a:p>
        </p:txBody>
      </p:sp>
      <p:sp>
        <p:nvSpPr>
          <p:cNvPr id="47108"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1E7DCAE-14A9-8D40-8756-A2D9235683C3}" type="slidenum">
              <a:rPr lang="en-US" sz="1200">
                <a:latin typeface="Calibri" charset="0"/>
                <a:cs typeface="Arial" charset="0"/>
              </a:rPr>
              <a:pPr eaLnBrk="1" hangingPunct="1"/>
              <a:t>11</a:t>
            </a:fld>
            <a:endParaRPr lang="en-US" sz="1200">
              <a:latin typeface="Calibri" charset="0"/>
              <a:cs typeface="Arial" charset="0"/>
            </a:endParaRPr>
          </a:p>
        </p:txBody>
      </p:sp>
    </p:spTree>
    <p:extLst>
      <p:ext uri="{BB962C8B-B14F-4D97-AF65-F5344CB8AC3E}">
        <p14:creationId xmlns:p14="http://schemas.microsoft.com/office/powerpoint/2010/main" val="862706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c="http://schemas.openxmlformats.org/markup-compatibility/2006" xmlns:mv="urn:schemas-microsoft-com:mac:vml" xmlns="" xmlns:ma14="http://schemas.microsoft.com/office/mac/drawingml/2011/main" val="1"/>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100" b="1" dirty="0" smtClean="0">
                <a:latin typeface="Arial"/>
                <a:cs typeface="Arial"/>
              </a:rPr>
              <a:t>Instructional</a:t>
            </a:r>
            <a:r>
              <a:rPr lang="en-US" sz="1100" b="1" baseline="0" dirty="0" smtClean="0">
                <a:latin typeface="Arial"/>
                <a:cs typeface="Arial"/>
              </a:rPr>
              <a:t> goals:</a:t>
            </a:r>
          </a:p>
          <a:p>
            <a:r>
              <a:rPr lang="en-US" sz="1100" b="0" baseline="0" dirty="0" smtClean="0">
                <a:latin typeface="Arial"/>
                <a:cs typeface="Arial"/>
              </a:rPr>
              <a:t>This slide serves as a segue to talking more concretely about CBIM as a leadership opportunity for coaches. They can be that “somebody” who changes the life trajectory for a young man.</a:t>
            </a:r>
          </a:p>
          <a:p>
            <a:endParaRPr lang="en-US" sz="1100" b="0" baseline="0" dirty="0" smtClean="0">
              <a:latin typeface="Arial"/>
              <a:cs typeface="Arial"/>
            </a:endParaRPr>
          </a:p>
          <a:p>
            <a:r>
              <a:rPr lang="en-US" sz="1100" b="1" baseline="0" dirty="0" smtClean="0">
                <a:latin typeface="Arial"/>
                <a:cs typeface="Arial"/>
              </a:rPr>
              <a:t>Discussion Points:</a:t>
            </a:r>
          </a:p>
          <a:p>
            <a:pPr>
              <a:buFontTx/>
              <a:buChar char="-"/>
            </a:pPr>
            <a:r>
              <a:rPr lang="en-US" sz="1100" b="0" baseline="0" dirty="0" smtClean="0">
                <a:latin typeface="Arial"/>
                <a:cs typeface="Arial"/>
              </a:rPr>
              <a:t>Coaches are important role models in the lives of young athletes. If you stand for something positive, you have an opportunity to make a world of difference for your athletes and the school community to which you all belong.</a:t>
            </a:r>
          </a:p>
          <a:p>
            <a:pPr>
              <a:buFontTx/>
              <a:buChar char="-"/>
            </a:pPr>
            <a:r>
              <a:rPr lang="en-US" sz="1100" b="0" baseline="0" dirty="0" smtClean="0">
                <a:latin typeface="Arial"/>
                <a:cs typeface="Arial"/>
              </a:rPr>
              <a:t>Hurt people hurt people. Perpetrators of dating violence and bullying are more likely to have been exposed to some kind of violence and abuse themselves.  If given the guidance and support they need, young people can learn healthy and respectful ways of behaving in relationships.</a:t>
            </a:r>
          </a:p>
        </p:txBody>
      </p:sp>
      <p:sp>
        <p:nvSpPr>
          <p:cNvPr id="4" name="Footer Placeholder 3"/>
          <p:cNvSpPr>
            <a:spLocks noGrp="1"/>
          </p:cNvSpPr>
          <p:nvPr>
            <p:ph type="ftr" sz="quarter" idx="4"/>
          </p:nvPr>
        </p:nvSpPr>
        <p:spPr/>
        <p:txBody>
          <a:bodyPr/>
          <a:lstStyle/>
          <a:p>
            <a:pPr>
              <a:defRPr/>
            </a:pPr>
            <a:endParaRPr lang="en-US"/>
          </a:p>
        </p:txBody>
      </p:sp>
      <p:sp>
        <p:nvSpPr>
          <p:cNvPr id="51204"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F0BAE28-08C0-7847-9DFD-0E96753D372B}" type="slidenum">
              <a:rPr lang="en-US" sz="1200">
                <a:latin typeface="Calibri" charset="0"/>
                <a:cs typeface="Arial" charset="0"/>
              </a:rPr>
              <a:pPr eaLnBrk="1" hangingPunct="1"/>
              <a:t>12</a:t>
            </a:fld>
            <a:endParaRPr lang="en-US" sz="1200">
              <a:latin typeface="Calibri" charset="0"/>
              <a:cs typeface="Arial" charset="0"/>
            </a:endParaRPr>
          </a:p>
        </p:txBody>
      </p:sp>
    </p:spTree>
    <p:extLst>
      <p:ext uri="{BB962C8B-B14F-4D97-AF65-F5344CB8AC3E}">
        <p14:creationId xmlns:p14="http://schemas.microsoft.com/office/powerpoint/2010/main" val="2387860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c="http://schemas.openxmlformats.org/markup-compatibility/2006" xmlns:mv="urn:schemas-microsoft-com:mac:vml" xmlns="" xmlns:ma14="http://schemas.microsoft.com/office/mac/drawingml/2011/main" val="1"/>
            </a:ext>
          </a:extLst>
        </p:spPr>
      </p:sp>
      <p:sp>
        <p:nvSpPr>
          <p:cNvPr id="532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smtClean="0">
                <a:latin typeface="Arial"/>
                <a:cs typeface="Arial"/>
              </a:rPr>
              <a:t>Instructional Goals: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0" dirty="0" smtClean="0">
                <a:latin typeface="Arial"/>
                <a:cs typeface="Arial"/>
              </a:rPr>
              <a:t>Coaches</a:t>
            </a:r>
            <a:r>
              <a:rPr lang="en-US" sz="1100" b="0" baseline="0" dirty="0" smtClean="0">
                <a:latin typeface="Arial"/>
                <a:cs typeface="Arial"/>
              </a:rPr>
              <a:t> will explore the ripple effect their influence and leadership has on their athletes and others.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0" baseline="0" dirty="0" smtClean="0">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baseline="0" dirty="0" smtClean="0">
                <a:latin typeface="Arial"/>
                <a:cs typeface="Arial"/>
              </a:rPr>
              <a:t>Discussion Points:</a:t>
            </a:r>
            <a:endParaRPr lang="en-US" sz="1100" b="1" dirty="0" smtClean="0">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Char char="-"/>
              <a:tabLst/>
              <a:defRPr/>
            </a:pPr>
            <a:r>
              <a:rPr lang="en-US" sz="1100" dirty="0" smtClean="0">
                <a:latin typeface="Arial"/>
                <a:cs typeface="Arial"/>
              </a:rPr>
              <a:t>Coaches </a:t>
            </a:r>
            <a:r>
              <a:rPr lang="en-US" sz="1100" dirty="0">
                <a:latin typeface="Arial"/>
                <a:cs typeface="Arial"/>
              </a:rPr>
              <a:t>have a wide scope of influence!</a:t>
            </a:r>
            <a:r>
              <a:rPr lang="en-US" sz="1100" dirty="0" smtClean="0">
                <a:latin typeface="Arial"/>
                <a:cs typeface="Arial"/>
              </a:rPr>
              <a:t> You</a:t>
            </a:r>
            <a:r>
              <a:rPr lang="en-US" sz="1100" baseline="0" dirty="0" smtClean="0">
                <a:latin typeface="Arial"/>
                <a:cs typeface="Arial"/>
              </a:rPr>
              <a:t> know that athletes are receiving all kinds of messages about relationships from their peers, the media, etc. , relationships.</a:t>
            </a:r>
            <a:endParaRPr lang="en-US" sz="1100" dirty="0" smtClean="0">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Char char="-"/>
              <a:tabLst/>
              <a:defRPr/>
            </a:pPr>
            <a:r>
              <a:rPr lang="en-US" sz="1100" dirty="0" smtClean="0">
                <a:latin typeface="Arial"/>
                <a:cs typeface="Arial"/>
              </a:rPr>
              <a:t>The</a:t>
            </a:r>
            <a:r>
              <a:rPr lang="en-US" sz="1100" baseline="0" dirty="0" smtClean="0">
                <a:latin typeface="Arial"/>
                <a:cs typeface="Arial"/>
              </a:rPr>
              <a:t> expectations you set for your athletes will affect not only your team but will also be seen and noticed throughout your school and community. As athletes, these students will typically be the leaders in the school; athletes on your team will become role models for respect in their own right.</a:t>
            </a:r>
            <a:endParaRPr lang="en-US" sz="1100" dirty="0" smtClean="0">
              <a:latin typeface="Arial"/>
              <a:cs typeface="Arial"/>
            </a:endParaRPr>
          </a:p>
        </p:txBody>
      </p:sp>
      <p:sp>
        <p:nvSpPr>
          <p:cNvPr id="4" name="Footer Placeholder 3"/>
          <p:cNvSpPr>
            <a:spLocks noGrp="1"/>
          </p:cNvSpPr>
          <p:nvPr>
            <p:ph type="ftr" sz="quarter" idx="4"/>
          </p:nvPr>
        </p:nvSpPr>
        <p:spPr/>
        <p:txBody>
          <a:bodyPr/>
          <a:lstStyle/>
          <a:p>
            <a:pPr>
              <a:defRPr/>
            </a:pPr>
            <a:endParaRPr lang="en-US"/>
          </a:p>
        </p:txBody>
      </p:sp>
      <p:sp>
        <p:nvSpPr>
          <p:cNvPr id="53252"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906ACC1-882D-AB4F-8920-CAEF00C05DA1}" type="slidenum">
              <a:rPr lang="en-US" sz="1200">
                <a:latin typeface="Calibri" charset="0"/>
                <a:cs typeface="Arial" charset="0"/>
              </a:rPr>
              <a:pPr eaLnBrk="1" hangingPunct="1"/>
              <a:t>13</a:t>
            </a:fld>
            <a:endParaRPr lang="en-US" sz="1200">
              <a:latin typeface="Calibri" charset="0"/>
              <a:cs typeface="Arial" charset="0"/>
            </a:endParaRPr>
          </a:p>
        </p:txBody>
      </p:sp>
    </p:spTree>
    <p:extLst>
      <p:ext uri="{BB962C8B-B14F-4D97-AF65-F5344CB8AC3E}">
        <p14:creationId xmlns:p14="http://schemas.microsoft.com/office/powerpoint/2010/main" val="850533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b="1" dirty="0" smtClean="0">
                <a:latin typeface="Arial"/>
                <a:cs typeface="Arial"/>
              </a:rPr>
              <a:t>Time for activity: 3 minutes</a:t>
            </a:r>
          </a:p>
          <a:p>
            <a:endParaRPr lang="en-US" sz="1100" b="1" dirty="0" smtClean="0">
              <a:latin typeface="Arial"/>
              <a:cs typeface="Arial"/>
            </a:endParaRPr>
          </a:p>
          <a:p>
            <a:r>
              <a:rPr lang="en-US" sz="1100" b="1" dirty="0" smtClean="0">
                <a:latin typeface="Arial"/>
                <a:cs typeface="Arial"/>
              </a:rPr>
              <a:t>Instructional Goals:</a:t>
            </a:r>
          </a:p>
          <a:p>
            <a:r>
              <a:rPr lang="en-US" sz="1100" dirty="0" smtClean="0">
                <a:latin typeface="Arial"/>
                <a:cs typeface="Arial"/>
              </a:rPr>
              <a:t>This</a:t>
            </a:r>
            <a:r>
              <a:rPr lang="en-US" sz="1100" baseline="0" dirty="0" smtClean="0">
                <a:latin typeface="Arial"/>
                <a:cs typeface="Arial"/>
              </a:rPr>
              <a:t> video provides more testimonials from coaches and athletes who have participated in CBIM. </a:t>
            </a:r>
          </a:p>
          <a:p>
            <a:endParaRPr lang="en-US" sz="1100" baseline="0" dirty="0" smtClean="0">
              <a:latin typeface="Arial"/>
              <a:cs typeface="Arial"/>
            </a:endParaRPr>
          </a:p>
          <a:p>
            <a:r>
              <a:rPr lang="en-US" sz="1100" b="1" baseline="0" dirty="0" smtClean="0">
                <a:latin typeface="Arial"/>
                <a:cs typeface="Arial"/>
              </a:rPr>
              <a:t>Exercise Logistics:</a:t>
            </a:r>
          </a:p>
          <a:p>
            <a:r>
              <a:rPr lang="en-US" sz="1100" baseline="0" dirty="0" smtClean="0">
                <a:latin typeface="Arial"/>
                <a:cs typeface="Arial"/>
              </a:rPr>
              <a:t>- Have this video loading on your computer’s internet browser. Video can be found online here: https://www.youtube.com/watch?v=kzmQwY6JFLY- If </a:t>
            </a:r>
          </a:p>
          <a:p>
            <a:endParaRPr lang="en-US" sz="1100" baseline="0" dirty="0" smtClean="0">
              <a:latin typeface="Arial"/>
              <a:cs typeface="Arial"/>
            </a:endParaRPr>
          </a:p>
          <a:p>
            <a:r>
              <a:rPr lang="en-US" sz="1100" b="1" baseline="0" dirty="0" smtClean="0">
                <a:latin typeface="Arial"/>
                <a:cs typeface="Arial"/>
              </a:rPr>
              <a:t>Tips for Trainers:</a:t>
            </a:r>
          </a:p>
          <a:p>
            <a:r>
              <a:rPr lang="en-US" sz="1100" b="0" baseline="0" dirty="0" smtClean="0">
                <a:latin typeface="Arial"/>
                <a:cs typeface="Arial"/>
              </a:rPr>
              <a:t>- If running low on time, skip this slide and send coaches a link to view the video after the training presentation.</a:t>
            </a:r>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FB69AAC1-DBD0-3449-86CB-9F16A7C0B7BE}" type="slidenum">
              <a:rPr lang="en-US" smtClean="0"/>
              <a:pPr>
                <a:defRPr/>
              </a:pPr>
              <a:t>14</a:t>
            </a:fld>
            <a:endParaRPr lang="en-US"/>
          </a:p>
        </p:txBody>
      </p:sp>
    </p:spTree>
    <p:extLst>
      <p:ext uri="{BB962C8B-B14F-4D97-AF65-F5344CB8AC3E}">
        <p14:creationId xmlns:p14="http://schemas.microsoft.com/office/powerpoint/2010/main" val="218071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c="http://schemas.openxmlformats.org/markup-compatibility/2006" xmlns:mv="urn:schemas-microsoft-com:mac:vml" xmlns="" xmlns:ma14="http://schemas.microsoft.com/office/mac/drawingml/2011/main" val="1"/>
            </a:ext>
          </a:extLst>
        </p:spPr>
      </p:sp>
      <p:sp>
        <p:nvSpPr>
          <p:cNvPr id="552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100" b="1" i="0" dirty="0" smtClean="0">
                <a:latin typeface="Arial"/>
                <a:cs typeface="Arial"/>
              </a:rPr>
              <a:t>Instructional</a:t>
            </a:r>
            <a:r>
              <a:rPr lang="en-US" sz="1100" b="1" i="0" baseline="0" dirty="0" smtClean="0">
                <a:latin typeface="Arial"/>
                <a:cs typeface="Arial"/>
              </a:rPr>
              <a:t> goals:</a:t>
            </a:r>
          </a:p>
          <a:p>
            <a:r>
              <a:rPr lang="en-US" sz="1100" b="0" i="0" baseline="0" dirty="0" smtClean="0">
                <a:latin typeface="Arial"/>
                <a:cs typeface="Arial"/>
              </a:rPr>
              <a:t>This slide introduces the next section, which delves further into the specifics of the CBIM program as a leadership opportunity for coaches and their athletes.</a:t>
            </a:r>
            <a:endParaRPr lang="en-US" sz="1100" b="0" i="0" dirty="0">
              <a:latin typeface="Arial"/>
              <a:cs typeface="Arial"/>
            </a:endParaRPr>
          </a:p>
        </p:txBody>
      </p:sp>
      <p:sp>
        <p:nvSpPr>
          <p:cNvPr id="4" name="Footer Placeholder 3"/>
          <p:cNvSpPr>
            <a:spLocks noGrp="1"/>
          </p:cNvSpPr>
          <p:nvPr>
            <p:ph type="ftr" sz="quarter" idx="4"/>
          </p:nvPr>
        </p:nvSpPr>
        <p:spPr/>
        <p:txBody>
          <a:bodyPr/>
          <a:lstStyle/>
          <a:p>
            <a:pPr>
              <a:defRPr/>
            </a:pPr>
            <a:endParaRPr lang="en-US"/>
          </a:p>
        </p:txBody>
      </p:sp>
      <p:sp>
        <p:nvSpPr>
          <p:cNvPr id="55300"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394E7C2-78C5-ED4E-BD73-5D281F455A55}" type="slidenum">
              <a:rPr lang="en-US" sz="1200">
                <a:latin typeface="Calibri" charset="0"/>
                <a:cs typeface="Arial" charset="0"/>
              </a:rPr>
              <a:pPr eaLnBrk="1" hangingPunct="1"/>
              <a:t>15</a:t>
            </a:fld>
            <a:endParaRPr lang="en-US" sz="1200">
              <a:latin typeface="Calibri" charset="0"/>
              <a:cs typeface="Arial" charset="0"/>
            </a:endParaRPr>
          </a:p>
        </p:txBody>
      </p:sp>
    </p:spTree>
    <p:extLst>
      <p:ext uri="{BB962C8B-B14F-4D97-AF65-F5344CB8AC3E}">
        <p14:creationId xmlns:p14="http://schemas.microsoft.com/office/powerpoint/2010/main" val="1801002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c="http://schemas.openxmlformats.org/markup-compatibility/2006" xmlns:mv="urn:schemas-microsoft-com:mac:vml" xmlns="" xmlns:ma14="http://schemas.microsoft.com/office/mac/drawingml/2011/main" val="1"/>
            </a:ext>
          </a:extLst>
        </p:spPr>
      </p:sp>
      <p:sp>
        <p:nvSpPr>
          <p:cNvPr id="839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en-US" sz="1100" b="1" dirty="0" smtClean="0">
                <a:solidFill>
                  <a:srgbClr val="F58220"/>
                </a:solidFill>
                <a:latin typeface="Arial"/>
                <a:cs typeface="Arial"/>
              </a:rPr>
              <a:t>Time for activity: 10 minutes</a:t>
            </a:r>
          </a:p>
          <a:p>
            <a:pPr marL="0" lvl="1"/>
            <a:endParaRPr lang="en-US" sz="1100" b="1" dirty="0" smtClean="0">
              <a:solidFill>
                <a:srgbClr val="F58220"/>
              </a:solidFill>
              <a:latin typeface="Arial"/>
              <a:cs typeface="Arial"/>
            </a:endParaRPr>
          </a:p>
          <a:p>
            <a:pPr marL="0" lvl="1"/>
            <a:r>
              <a:rPr lang="en-US" sz="1100" b="1" dirty="0" smtClean="0">
                <a:solidFill>
                  <a:srgbClr val="F58220"/>
                </a:solidFill>
                <a:latin typeface="Arial"/>
                <a:cs typeface="Arial"/>
              </a:rPr>
              <a:t>Instructional</a:t>
            </a:r>
            <a:r>
              <a:rPr lang="en-US" sz="1100" b="1" baseline="0" dirty="0" smtClean="0">
                <a:solidFill>
                  <a:srgbClr val="F58220"/>
                </a:solidFill>
                <a:latin typeface="Arial"/>
                <a:cs typeface="Arial"/>
              </a:rPr>
              <a:t> Goals:</a:t>
            </a:r>
          </a:p>
          <a:p>
            <a:pPr marL="0" lvl="1"/>
            <a:r>
              <a:rPr lang="en-US" sz="1100" b="0" baseline="0" dirty="0" smtClean="0">
                <a:solidFill>
                  <a:srgbClr val="F58220"/>
                </a:solidFill>
                <a:latin typeface="Arial"/>
                <a:cs typeface="Arial"/>
              </a:rPr>
              <a:t>Coaches will understand the sequence of tasks and responsibilities required of them to implement CBIM.</a:t>
            </a:r>
          </a:p>
          <a:p>
            <a:pPr marL="0" lvl="1"/>
            <a:endParaRPr lang="en-US" sz="1100" b="0" baseline="0" dirty="0" smtClean="0">
              <a:solidFill>
                <a:srgbClr val="F58220"/>
              </a:solidFill>
              <a:latin typeface="Arial"/>
              <a:cs typeface="Arial"/>
            </a:endParaRPr>
          </a:p>
          <a:p>
            <a:pPr marL="0" lvl="1"/>
            <a:r>
              <a:rPr lang="en-US" sz="1100" b="1" baseline="0" dirty="0" smtClean="0">
                <a:solidFill>
                  <a:srgbClr val="F58220"/>
                </a:solidFill>
                <a:latin typeface="Arial"/>
                <a:cs typeface="Arial"/>
              </a:rPr>
              <a:t>Exercise Logistics:</a:t>
            </a:r>
          </a:p>
          <a:p>
            <a:pPr marL="0" lvl="1">
              <a:buFontTx/>
              <a:buChar char="-"/>
            </a:pPr>
            <a:r>
              <a:rPr lang="en-US" sz="1100" b="0" baseline="0" dirty="0" smtClean="0">
                <a:solidFill>
                  <a:srgbClr val="F58220"/>
                </a:solidFill>
                <a:latin typeface="Arial"/>
                <a:cs typeface="Arial"/>
              </a:rPr>
              <a:t>Have coaches take out their CBIM Card Series from the Coaches Kit and turn to Prep Card 3, “Lead Brief Weekly CBIM Trainings.”</a:t>
            </a:r>
          </a:p>
          <a:p>
            <a:pPr marL="0" lvl="1">
              <a:buFontTx/>
              <a:buChar char="-"/>
            </a:pPr>
            <a:r>
              <a:rPr lang="en-US" sz="1100" b="0" baseline="0" dirty="0" smtClean="0">
                <a:solidFill>
                  <a:srgbClr val="F58220"/>
                </a:solidFill>
                <a:latin typeface="Arial"/>
                <a:cs typeface="Arial"/>
              </a:rPr>
              <a:t>Ask for volunteers to take turns reading each paragraph Prep Card 3 out loud to the group. (Have a different coach read each of the paragraphs.)</a:t>
            </a:r>
          </a:p>
          <a:p>
            <a:pPr marL="0" lvl="1">
              <a:buFontTx/>
              <a:buChar char="-"/>
            </a:pPr>
            <a:endParaRPr lang="en-US" sz="1100" b="0" baseline="0" dirty="0" smtClean="0">
              <a:solidFill>
                <a:srgbClr val="F58220"/>
              </a:solidFill>
              <a:latin typeface="Arial"/>
              <a:cs typeface="Arial"/>
            </a:endParaRPr>
          </a:p>
          <a:p>
            <a:pPr marL="0" lvl="1">
              <a:buFontTx/>
              <a:buNone/>
            </a:pPr>
            <a:r>
              <a:rPr lang="en-US" sz="1100" b="1" baseline="0" dirty="0" smtClean="0">
                <a:solidFill>
                  <a:srgbClr val="F58220"/>
                </a:solidFill>
                <a:latin typeface="Arial"/>
                <a:cs typeface="Arial"/>
              </a:rPr>
              <a:t>Discussion Points:</a:t>
            </a:r>
          </a:p>
          <a:p>
            <a:pPr marL="0" lvl="1">
              <a:buFontTx/>
              <a:buChar char="-"/>
            </a:pPr>
            <a:r>
              <a:rPr lang="en-US" sz="1100" b="0" baseline="0" dirty="0" smtClean="0">
                <a:solidFill>
                  <a:srgbClr val="F58220"/>
                </a:solidFill>
                <a:latin typeface="Arial"/>
                <a:cs typeface="Arial"/>
              </a:rPr>
              <a:t>We don’t expect coaches to become social workers or experts on this issue overnight. You’ve seen from the structure of the Training Cards that the curriculum is designed to be straightforward.</a:t>
            </a:r>
          </a:p>
          <a:p>
            <a:pPr marL="0" lvl="1">
              <a:buFontTx/>
              <a:buChar char="-"/>
            </a:pPr>
            <a:r>
              <a:rPr lang="en-US" sz="1100" b="0" baseline="0" dirty="0" smtClean="0">
                <a:solidFill>
                  <a:srgbClr val="F58220"/>
                </a:solidFill>
                <a:latin typeface="Arial"/>
                <a:cs typeface="Arial"/>
              </a:rPr>
              <a:t>If you need to read directly from the scripted language on the Training Cards, that’s okay. We encourage you to do what feels comfortable for you and your team. The goal is to have coaches put in their own voice eventually.</a:t>
            </a:r>
          </a:p>
          <a:p>
            <a:pPr marL="0" lvl="1">
              <a:buFontTx/>
              <a:buChar char="-"/>
            </a:pPr>
            <a:endParaRPr lang="en-US" sz="1100" b="0" dirty="0">
              <a:solidFill>
                <a:srgbClr val="F58220"/>
              </a:solidFill>
              <a:latin typeface="Arial"/>
              <a:cs typeface="Arial"/>
            </a:endParaRPr>
          </a:p>
        </p:txBody>
      </p:sp>
      <p:sp>
        <p:nvSpPr>
          <p:cNvPr id="4" name="Footer Placeholder 3"/>
          <p:cNvSpPr>
            <a:spLocks noGrp="1"/>
          </p:cNvSpPr>
          <p:nvPr>
            <p:ph type="ftr" sz="quarter" idx="4"/>
          </p:nvPr>
        </p:nvSpPr>
        <p:spPr/>
        <p:txBody>
          <a:bodyPr/>
          <a:lstStyle/>
          <a:p>
            <a:pPr>
              <a:defRPr/>
            </a:pPr>
            <a:endParaRPr lang="en-US"/>
          </a:p>
        </p:txBody>
      </p:sp>
      <p:sp>
        <p:nvSpPr>
          <p:cNvPr id="83972"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3EEDF1-9477-DC42-9EB1-E72793761723}" type="slidenum">
              <a:rPr lang="en-US" sz="1200">
                <a:latin typeface="Calibri" charset="0"/>
                <a:cs typeface="Arial" charset="0"/>
              </a:rPr>
              <a:pPr eaLnBrk="1" hangingPunct="1"/>
              <a:t>16</a:t>
            </a:fld>
            <a:endParaRPr lang="en-US" sz="1200">
              <a:latin typeface="Calibri" charset="0"/>
              <a:cs typeface="Arial" charset="0"/>
            </a:endParaRPr>
          </a:p>
        </p:txBody>
      </p:sp>
    </p:spTree>
    <p:extLst>
      <p:ext uri="{BB962C8B-B14F-4D97-AF65-F5344CB8AC3E}">
        <p14:creationId xmlns:p14="http://schemas.microsoft.com/office/powerpoint/2010/main" val="2807961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Videos</a:t>
            </a:r>
          </a:p>
          <a:p>
            <a:r>
              <a:rPr lang="en-US" baseline="0" dirty="0" smtClean="0"/>
              <a:t>Posters</a:t>
            </a:r>
          </a:p>
          <a:p>
            <a:r>
              <a:rPr lang="en-US" baseline="0" dirty="0" smtClean="0"/>
              <a:t>Brochures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CBIM</a:t>
            </a:r>
            <a:r>
              <a:rPr lang="en-US" baseline="0" dirty="0" smtClean="0"/>
              <a:t> Spotlight Toolkit</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Making the Case – FAQs</a:t>
            </a:r>
          </a:p>
          <a:p>
            <a:endParaRPr lang="en-US" dirty="0" smtClean="0"/>
          </a:p>
          <a:p>
            <a:endParaRPr lang="en-US" dirty="0" smtClean="0"/>
          </a:p>
          <a:p>
            <a:endParaRPr lang="en-US" dirty="0" smtClean="0"/>
          </a:p>
          <a:p>
            <a:r>
              <a:rPr lang="en-US" dirty="0" smtClean="0"/>
              <a:t>Evaluation</a:t>
            </a:r>
            <a:r>
              <a:rPr lang="en-US" baseline="0" dirty="0" smtClean="0"/>
              <a:t> Journal Articles</a:t>
            </a:r>
          </a:p>
          <a:p>
            <a:r>
              <a:rPr lang="en-US" baseline="0" dirty="0" smtClean="0"/>
              <a:t>Program Evaluation Tools</a:t>
            </a:r>
          </a:p>
          <a:p>
            <a:endParaRPr lang="en-US" baseline="0" dirty="0" smtClean="0"/>
          </a:p>
          <a:p>
            <a:r>
              <a:rPr lang="en-US" baseline="0" dirty="0" smtClean="0"/>
              <a:t>Coaches’ Clinic Presentation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Coaches’ Clinic Lesson Plan</a:t>
            </a:r>
          </a:p>
          <a:p>
            <a:r>
              <a:rPr lang="en-US" baseline="0" dirty="0" smtClean="0"/>
              <a:t>Season Planning Worksheet for Coaches</a:t>
            </a:r>
          </a:p>
          <a:p>
            <a:r>
              <a:rPr lang="en-US" baseline="0" dirty="0" smtClean="0"/>
              <a:t>Coaches’ Clinic – FAQs</a:t>
            </a:r>
          </a:p>
          <a:p>
            <a:endParaRPr lang="en-US" dirty="0" smtClean="0"/>
          </a:p>
          <a:p>
            <a:r>
              <a:rPr lang="en-US" dirty="0" smtClean="0"/>
              <a:t>CBIM Licensing Agreement</a:t>
            </a:r>
          </a:p>
          <a:p>
            <a:r>
              <a:rPr lang="en-US" baseline="0" dirty="0" smtClean="0"/>
              <a:t>International Playbook</a:t>
            </a:r>
          </a:p>
          <a:p>
            <a:r>
              <a:rPr lang="en-US" baseline="0" dirty="0" smtClean="0"/>
              <a:t>Progress Reports</a:t>
            </a:r>
          </a:p>
          <a:p>
            <a:r>
              <a:rPr lang="en-US" baseline="0" dirty="0" smtClean="0"/>
              <a:t>Community </a:t>
            </a:r>
            <a:r>
              <a:rPr lang="en-US" baseline="0" dirty="0" err="1" smtClean="0"/>
              <a:t>Assesment</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EB6D4321-B170-41D6-AEDB-3842D700EE41}" type="slidenum">
              <a:rPr lang="en-US" smtClean="0"/>
              <a:pPr>
                <a:defRPr/>
              </a:pPr>
              <a:t>17</a:t>
            </a:fld>
            <a:endParaRPr lang="en-US"/>
          </a:p>
        </p:txBody>
      </p:sp>
    </p:spTree>
    <p:extLst>
      <p:ext uri="{BB962C8B-B14F-4D97-AF65-F5344CB8AC3E}">
        <p14:creationId xmlns:p14="http://schemas.microsoft.com/office/powerpoint/2010/main" val="426554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c="http://schemas.openxmlformats.org/markup-compatibility/2006" xmlns:mv="urn:schemas-microsoft-com:mac:vml" xmlns="" xmlns:ma14="http://schemas.microsoft.com/office/mac/drawingml/2011/main" val="1"/>
            </a:ext>
          </a:extLst>
        </p:spPr>
      </p:sp>
      <p:sp>
        <p:nvSpPr>
          <p:cNvPr id="860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wrap="square" numCol="1" anchor="t" anchorCtr="0" compatLnSpc="1">
            <a:prstTxWarp prst="textNoShape">
              <a:avLst/>
            </a:prstTxWarp>
            <a:normAutofit lnSpcReduction="10000"/>
          </a:bodyPr>
          <a:lstStyle/>
          <a:p>
            <a:pPr marL="0" lvl="1"/>
            <a:r>
              <a:rPr lang="en-US" sz="1100" b="1" dirty="0" smtClean="0">
                <a:solidFill>
                  <a:srgbClr val="F58220"/>
                </a:solidFill>
                <a:latin typeface="Arial"/>
                <a:cs typeface="Arial"/>
              </a:rPr>
              <a:t>Instructional</a:t>
            </a:r>
            <a:r>
              <a:rPr lang="en-US" sz="1100" b="1" baseline="0" dirty="0" smtClean="0">
                <a:solidFill>
                  <a:srgbClr val="F58220"/>
                </a:solidFill>
                <a:latin typeface="Arial"/>
                <a:cs typeface="Arial"/>
              </a:rPr>
              <a:t> Goals:</a:t>
            </a:r>
          </a:p>
          <a:p>
            <a:pPr marL="0" lvl="1"/>
            <a:r>
              <a:rPr lang="en-US" sz="1100" b="0" baseline="0" dirty="0" smtClean="0">
                <a:solidFill>
                  <a:srgbClr val="F58220"/>
                </a:solidFill>
                <a:latin typeface="Arial"/>
                <a:cs typeface="Arial"/>
              </a:rPr>
              <a:t>Coaches will understand the sequence of tasks and responsibilities required of them to implement CBIM during pre-season.</a:t>
            </a:r>
          </a:p>
          <a:p>
            <a:endParaRPr lang="en-US" sz="1100" b="1" dirty="0" smtClean="0">
              <a:latin typeface="Arial"/>
              <a:cs typeface="Arial"/>
            </a:endParaRPr>
          </a:p>
          <a:p>
            <a:r>
              <a:rPr lang="en-US" sz="1100" b="1" dirty="0" smtClean="0">
                <a:latin typeface="Arial"/>
                <a:cs typeface="Arial"/>
              </a:rPr>
              <a:t>Exercise Logistics:</a:t>
            </a:r>
          </a:p>
          <a:p>
            <a:pPr>
              <a:buFontTx/>
              <a:buChar char="-"/>
            </a:pPr>
            <a:r>
              <a:rPr lang="en-US" sz="1100" b="0" dirty="0" smtClean="0">
                <a:latin typeface="Arial"/>
                <a:cs typeface="Arial"/>
              </a:rPr>
              <a:t>Have</a:t>
            </a:r>
            <a:r>
              <a:rPr lang="en-US" sz="1100" b="0" baseline="0" dirty="0" smtClean="0">
                <a:latin typeface="Arial"/>
                <a:cs typeface="Arial"/>
              </a:rPr>
              <a:t> coaches take out their “CBIM Season Planning” worksheet and fill in the date they plan to begin implementing CBIM, as well as the consistent weekly time they think will work best for their team to facilitate CBIM lessons.</a:t>
            </a:r>
          </a:p>
          <a:p>
            <a:pPr>
              <a:buFontTx/>
              <a:buChar char="-"/>
            </a:pPr>
            <a:r>
              <a:rPr lang="en-US" sz="1100" b="0" baseline="0" dirty="0" smtClean="0">
                <a:latin typeface="Arial"/>
                <a:cs typeface="Arial"/>
              </a:rPr>
              <a:t>Explain that the CBIM champion/advocate will schedule time to come to practice to administer the pre-season evaluation survey for athletes prior to their start date for CBIM.</a:t>
            </a:r>
          </a:p>
          <a:p>
            <a:pPr>
              <a:buFontTx/>
              <a:buChar char="-"/>
            </a:pPr>
            <a:endParaRPr lang="en-US" sz="1100" b="0" baseline="0" dirty="0" smtClean="0">
              <a:latin typeface="Arial"/>
              <a:cs typeface="Arial"/>
            </a:endParaRPr>
          </a:p>
          <a:p>
            <a:pPr>
              <a:buFontTx/>
              <a:buNone/>
            </a:pPr>
            <a:r>
              <a:rPr lang="en-US" sz="1100" b="1" baseline="0" dirty="0" smtClean="0">
                <a:latin typeface="Arial"/>
                <a:cs typeface="Arial"/>
              </a:rPr>
              <a:t>Discussion Points:</a:t>
            </a:r>
          </a:p>
          <a:p>
            <a:pPr>
              <a:buFontTx/>
              <a:buChar char="-"/>
            </a:pPr>
            <a:r>
              <a:rPr lang="en-US" sz="1100" b="0" baseline="0" dirty="0" smtClean="0">
                <a:latin typeface="Arial"/>
                <a:cs typeface="Arial"/>
              </a:rPr>
              <a:t>We’ve worked with a lot of coaches and each of them finds the unique way that CBIM works for their team. </a:t>
            </a:r>
          </a:p>
          <a:p>
            <a:pPr>
              <a:buFontTx/>
              <a:buChar char="-"/>
            </a:pPr>
            <a:r>
              <a:rPr lang="en-US" sz="1100" b="0" baseline="0" dirty="0" smtClean="0">
                <a:latin typeface="Arial"/>
                <a:cs typeface="Arial"/>
              </a:rPr>
              <a:t>Many coaches report that setting a consistent weekly time aside for CBIM lessons helps them to stay on track.</a:t>
            </a:r>
          </a:p>
          <a:p>
            <a:pPr>
              <a:buFontTx/>
              <a:buChar char="-"/>
            </a:pPr>
            <a:r>
              <a:rPr lang="en-US" sz="1100" b="0" baseline="0" dirty="0" smtClean="0">
                <a:latin typeface="Arial"/>
                <a:cs typeface="Arial"/>
              </a:rPr>
              <a:t>The CBIM champion you’re working with will help to administer the confidential evaluation of the program in your school. The evaluation survey you filled out at the beginning of the training is part of our efforts to measure what has changed on your team as a result of CBIM and how we can improve the program in the future. If you have questions about the evaluation and how it will be used, your CBIM liaison/contact can answer those.</a:t>
            </a:r>
            <a:endParaRPr lang="en-US" sz="1100" b="0" dirty="0">
              <a:latin typeface="Arial"/>
              <a:cs typeface="Arial"/>
            </a:endParaRPr>
          </a:p>
        </p:txBody>
      </p:sp>
      <p:sp>
        <p:nvSpPr>
          <p:cNvPr id="4" name="Footer Placeholder 3"/>
          <p:cNvSpPr>
            <a:spLocks noGrp="1"/>
          </p:cNvSpPr>
          <p:nvPr>
            <p:ph type="ftr" sz="quarter" idx="4"/>
          </p:nvPr>
        </p:nvSpPr>
        <p:spPr/>
        <p:txBody>
          <a:bodyPr/>
          <a:lstStyle/>
          <a:p>
            <a:pPr>
              <a:defRPr/>
            </a:pPr>
            <a:endParaRPr lang="en-US" dirty="0"/>
          </a:p>
        </p:txBody>
      </p:sp>
      <p:sp>
        <p:nvSpPr>
          <p:cNvPr id="86020"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A88DB91-593E-8241-A0F4-796CB471795D}" type="slidenum">
              <a:rPr lang="en-US" sz="1200">
                <a:latin typeface="Calibri" charset="0"/>
                <a:cs typeface="Arial" charset="0"/>
              </a:rPr>
              <a:pPr eaLnBrk="1" hangingPunct="1"/>
              <a:t>18</a:t>
            </a:fld>
            <a:endParaRPr lang="en-US" sz="1200">
              <a:latin typeface="Calibri" charset="0"/>
              <a:cs typeface="Arial" charset="0"/>
            </a:endParaRPr>
          </a:p>
        </p:txBody>
      </p:sp>
    </p:spTree>
    <p:extLst>
      <p:ext uri="{BB962C8B-B14F-4D97-AF65-F5344CB8AC3E}">
        <p14:creationId xmlns:p14="http://schemas.microsoft.com/office/powerpoint/2010/main" val="2290206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a:r>
              <a:rPr lang="en-US" sz="1100" b="1" dirty="0" smtClean="0">
                <a:solidFill>
                  <a:srgbClr val="F58220"/>
                </a:solidFill>
                <a:latin typeface="Arial"/>
                <a:cs typeface="Arial"/>
              </a:rPr>
              <a:t>Instructional</a:t>
            </a:r>
            <a:r>
              <a:rPr lang="en-US" sz="1100" b="1" baseline="0" dirty="0" smtClean="0">
                <a:solidFill>
                  <a:srgbClr val="F58220"/>
                </a:solidFill>
                <a:latin typeface="Arial"/>
                <a:cs typeface="Arial"/>
              </a:rPr>
              <a:t> Goals:</a:t>
            </a:r>
          </a:p>
          <a:p>
            <a:pPr marL="0" lvl="1"/>
            <a:r>
              <a:rPr lang="en-US" sz="1100" b="0" baseline="0" dirty="0" smtClean="0">
                <a:solidFill>
                  <a:srgbClr val="F58220"/>
                </a:solidFill>
                <a:latin typeface="Arial"/>
                <a:cs typeface="Arial"/>
              </a:rPr>
              <a:t>Coaches will understand the sequence of tasks and responsibilities required of them to implement CBIM during the season.</a:t>
            </a:r>
          </a:p>
          <a:p>
            <a:pPr marL="0" lvl="1"/>
            <a:endParaRPr lang="en-US" sz="1100" b="0" baseline="0" dirty="0" smtClean="0">
              <a:solidFill>
                <a:srgbClr val="F58220"/>
              </a:solidFill>
              <a:latin typeface="Arial"/>
              <a:cs typeface="Arial"/>
            </a:endParaRPr>
          </a:p>
          <a:p>
            <a:pPr marL="0" lvl="1"/>
            <a:r>
              <a:rPr lang="en-US" sz="1100" b="1" baseline="0" dirty="0" smtClean="0">
                <a:solidFill>
                  <a:srgbClr val="F58220"/>
                </a:solidFill>
                <a:latin typeface="Arial"/>
                <a:cs typeface="Arial"/>
              </a:rPr>
              <a:t>Exercise Logistics:</a:t>
            </a:r>
          </a:p>
          <a:p>
            <a:pPr marL="0" lvl="1"/>
            <a:r>
              <a:rPr lang="en-US" sz="1100" b="0" baseline="0" dirty="0" smtClean="0">
                <a:solidFill>
                  <a:srgbClr val="F58220"/>
                </a:solidFill>
                <a:latin typeface="Arial"/>
                <a:cs typeface="Arial"/>
              </a:rPr>
              <a:t>- Have coaches fill in their preferred method of communication on the “CBIM Season Planning” worksheet.</a:t>
            </a:r>
          </a:p>
          <a:p>
            <a:endParaRPr lang="en-US" sz="1100" dirty="0" smtClean="0">
              <a:latin typeface="Arial"/>
              <a:cs typeface="Arial"/>
            </a:endParaRPr>
          </a:p>
          <a:p>
            <a:r>
              <a:rPr lang="en-US" sz="1100" b="1" dirty="0" smtClean="0">
                <a:latin typeface="Arial"/>
                <a:cs typeface="Arial"/>
              </a:rPr>
              <a:t>Discussion</a:t>
            </a:r>
            <a:r>
              <a:rPr lang="en-US" sz="1100" b="1" baseline="0" dirty="0" smtClean="0">
                <a:latin typeface="Arial"/>
                <a:cs typeface="Arial"/>
              </a:rPr>
              <a:t> Points:</a:t>
            </a:r>
          </a:p>
          <a:p>
            <a:pPr>
              <a:buFontTx/>
              <a:buChar char="-"/>
            </a:pPr>
            <a:r>
              <a:rPr lang="en-US" sz="1100" b="0" baseline="0" dirty="0" smtClean="0">
                <a:latin typeface="Arial"/>
                <a:cs typeface="Arial"/>
              </a:rPr>
              <a:t>Communication with CBIM staff is key. We don’t expect coaches to be experts as a result of this brief training but you know your players best and we want to support you.</a:t>
            </a:r>
          </a:p>
          <a:p>
            <a:pPr>
              <a:buFontTx/>
              <a:buChar char="-"/>
            </a:pPr>
            <a:r>
              <a:rPr lang="en-US" sz="1100" b="0" baseline="0" dirty="0" smtClean="0">
                <a:latin typeface="Arial"/>
                <a:cs typeface="Arial"/>
              </a:rPr>
              <a:t>We know that questions and possibly difficult situations may come up. We’re here to help you. Expect to be in touch with the CBIM champion in your community regularly. Their job is to support you and your team in implementing CBIM. You’re not alone.</a:t>
            </a:r>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FB69AAC1-DBD0-3449-86CB-9F16A7C0B7BE}" type="slidenum">
              <a:rPr lang="en-US" smtClean="0"/>
              <a:pPr>
                <a:defRPr/>
              </a:pPr>
              <a:t>19</a:t>
            </a:fld>
            <a:endParaRPr lang="en-US"/>
          </a:p>
        </p:txBody>
      </p:sp>
    </p:spTree>
    <p:extLst>
      <p:ext uri="{BB962C8B-B14F-4D97-AF65-F5344CB8AC3E}">
        <p14:creationId xmlns:p14="http://schemas.microsoft.com/office/powerpoint/2010/main" val="2716079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c="http://schemas.openxmlformats.org/markup-compatibility/2006" xmlns:mv="urn:schemas-microsoft-com:mac:vml" xmlns="" xmlns:ma14="http://schemas.microsoft.com/office/mac/drawingml/2011/main" val="1"/>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baseline="0" dirty="0" smtClean="0">
                <a:latin typeface="Arial"/>
                <a:cs typeface="Arial"/>
              </a:rPr>
              <a:t>Time for activity: 10 minutes</a:t>
            </a:r>
            <a:endParaRPr lang="en-US" sz="1100" b="1" dirty="0" smtClean="0">
              <a:latin typeface="Arial"/>
              <a:cs typeface="Arial"/>
            </a:endParaRPr>
          </a:p>
          <a:p>
            <a:endParaRPr lang="en-US" sz="1100" b="1" dirty="0" smtClean="0">
              <a:latin typeface="Arial"/>
              <a:cs typeface="Arial"/>
            </a:endParaRPr>
          </a:p>
          <a:p>
            <a:r>
              <a:rPr lang="en-US" sz="1100" b="1" dirty="0" smtClean="0">
                <a:latin typeface="Arial"/>
                <a:cs typeface="Arial"/>
              </a:rPr>
              <a:t>Instructional Goals:</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100" kern="1200" dirty="0" smtClean="0">
                <a:solidFill>
                  <a:schemeClr val="tx1"/>
                </a:solidFill>
                <a:latin typeface="Arial"/>
                <a:ea typeface="ＭＳ Ｐゴシック" charset="0"/>
                <a:cs typeface="Arial"/>
              </a:rPr>
              <a:t>This brief introductory activity allows trainers to get a better sense of who’s in the room and helps ground coaches in their motivation and passion for working with young people.</a:t>
            </a:r>
            <a:endParaRPr lang="en-US" sz="1100" b="1" baseline="0" dirty="0" smtClean="0">
              <a:latin typeface="Arial"/>
              <a:cs typeface="Arial"/>
            </a:endParaRPr>
          </a:p>
          <a:p>
            <a:endParaRPr lang="en-US" sz="1100" b="1" baseline="0" dirty="0" smtClean="0">
              <a:latin typeface="Arial"/>
              <a:cs typeface="Arial"/>
            </a:endParaRPr>
          </a:p>
          <a:p>
            <a:r>
              <a:rPr lang="en-US" sz="1100" b="1" baseline="0" dirty="0" smtClean="0">
                <a:latin typeface="Arial"/>
                <a:cs typeface="Arial"/>
              </a:rPr>
              <a:t>Exercise Logistics:</a:t>
            </a:r>
          </a:p>
          <a:p>
            <a:pPr marL="0" marR="0" indent="0" algn="l" defTabSz="914400" rtl="0" eaLnBrk="0" fontAlgn="base" latinLnBrk="0" hangingPunct="0">
              <a:lnSpc>
                <a:spcPct val="100000"/>
              </a:lnSpc>
              <a:spcBef>
                <a:spcPct val="30000"/>
              </a:spcBef>
              <a:spcAft>
                <a:spcPct val="0"/>
              </a:spcAft>
              <a:buClrTx/>
              <a:buSzTx/>
              <a:buFontTx/>
              <a:buChar char="-"/>
              <a:tabLst/>
              <a:defRPr/>
            </a:pPr>
            <a:r>
              <a:rPr lang="en-US" sz="1100" dirty="0" smtClean="0">
                <a:latin typeface="Arial"/>
                <a:cs typeface="Arial"/>
              </a:rPr>
              <a:t>Have each coach introduce themselves by saying their name and one sentence about why they coach. </a:t>
            </a:r>
          </a:p>
          <a:p>
            <a:pPr marL="0" marR="0" indent="0" algn="l" defTabSz="914400" rtl="0" eaLnBrk="0" fontAlgn="base" latinLnBrk="0" hangingPunct="0">
              <a:lnSpc>
                <a:spcPct val="100000"/>
              </a:lnSpc>
              <a:spcBef>
                <a:spcPct val="30000"/>
              </a:spcBef>
              <a:spcAft>
                <a:spcPct val="0"/>
              </a:spcAft>
              <a:buClrTx/>
              <a:buSzTx/>
              <a:buFontTx/>
              <a:buChar char="-"/>
              <a:tabLst/>
              <a:defRPr/>
            </a:pPr>
            <a:r>
              <a:rPr lang="en-US" sz="1100" dirty="0" smtClean="0">
                <a:latin typeface="Arial"/>
                <a:cs typeface="Arial"/>
              </a:rPr>
              <a:t>For larger groups, you may want to distribute</a:t>
            </a:r>
            <a:r>
              <a:rPr lang="en-US" sz="1100" baseline="0" dirty="0" smtClean="0">
                <a:latin typeface="Arial"/>
                <a:cs typeface="Arial"/>
              </a:rPr>
              <a:t> index cards and have coaches write their responses down and give to you to read a few aloud rather than hearing from everyone in the room.</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0" i="1" baseline="0" dirty="0" smtClean="0">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i="0" baseline="0" dirty="0" smtClean="0">
                <a:latin typeface="Arial"/>
                <a:cs typeface="Arial"/>
              </a:rPr>
              <a:t>Discussion Points:</a:t>
            </a:r>
          </a:p>
          <a:p>
            <a:pPr marL="0" marR="0" indent="0" algn="l" defTabSz="914400" rtl="0" eaLnBrk="0" fontAlgn="base" latinLnBrk="0" hangingPunct="0">
              <a:lnSpc>
                <a:spcPct val="100000"/>
              </a:lnSpc>
              <a:spcBef>
                <a:spcPct val="30000"/>
              </a:spcBef>
              <a:spcAft>
                <a:spcPct val="0"/>
              </a:spcAft>
              <a:buClrTx/>
              <a:buSzTx/>
              <a:buFontTx/>
              <a:buChar char="-"/>
              <a:tabLst/>
              <a:defRPr/>
            </a:pPr>
            <a:r>
              <a:rPr lang="en-US" sz="1100" b="0" i="0" baseline="0" dirty="0" smtClean="0">
                <a:latin typeface="Arial"/>
                <a:cs typeface="Arial"/>
              </a:rPr>
              <a:t>Coaches are motivated to do this work by more than just a love of sports. The opportunity to develop relationships with young people – teaching them leadership and character development – is often a big reason why coaches coach.</a:t>
            </a:r>
          </a:p>
          <a:p>
            <a:pPr marL="0" marR="0" indent="0" algn="l" defTabSz="914400" rtl="0" eaLnBrk="0" fontAlgn="base" latinLnBrk="0" hangingPunct="0">
              <a:lnSpc>
                <a:spcPct val="100000"/>
              </a:lnSpc>
              <a:spcBef>
                <a:spcPct val="30000"/>
              </a:spcBef>
              <a:spcAft>
                <a:spcPct val="0"/>
              </a:spcAft>
              <a:buClrTx/>
              <a:buSzTx/>
              <a:buFontTx/>
              <a:buChar char="-"/>
              <a:tabLst/>
              <a:defRPr/>
            </a:pPr>
            <a:r>
              <a:rPr lang="en-US" sz="1100" b="0" i="0" baseline="0" dirty="0" smtClean="0">
                <a:latin typeface="Arial"/>
                <a:cs typeface="Arial"/>
              </a:rPr>
              <a:t>Coaches can use CBIM as a tool to supplement the work they’re already doing to develop leadership and strong character among their athletes. </a:t>
            </a:r>
          </a:p>
          <a:p>
            <a:pPr marL="0" marR="0" indent="0" algn="l" defTabSz="914400" rtl="0" eaLnBrk="0" fontAlgn="base" latinLnBrk="0" hangingPunct="0">
              <a:lnSpc>
                <a:spcPct val="100000"/>
              </a:lnSpc>
              <a:spcBef>
                <a:spcPct val="30000"/>
              </a:spcBef>
              <a:spcAft>
                <a:spcPct val="0"/>
              </a:spcAft>
              <a:buClrTx/>
              <a:buSzTx/>
              <a:buFontTx/>
              <a:buChar char="-"/>
              <a:tabLst/>
              <a:defRPr/>
            </a:pPr>
            <a:endParaRPr lang="en-US" sz="1100" b="0" i="0" baseline="0" dirty="0" smtClean="0">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i="0" baseline="0" dirty="0" smtClean="0">
                <a:latin typeface="Arial"/>
                <a:cs typeface="Arial"/>
              </a:rPr>
              <a:t>Tips for Trainers:</a:t>
            </a:r>
          </a:p>
          <a:p>
            <a:pPr marL="0" marR="0" indent="0" algn="l" defTabSz="914400" rtl="0" eaLnBrk="0" fontAlgn="base" latinLnBrk="0" hangingPunct="0">
              <a:lnSpc>
                <a:spcPct val="100000"/>
              </a:lnSpc>
              <a:spcBef>
                <a:spcPct val="30000"/>
              </a:spcBef>
              <a:spcAft>
                <a:spcPct val="0"/>
              </a:spcAft>
              <a:buClrTx/>
              <a:buSzTx/>
              <a:buFontTx/>
              <a:buChar char="-"/>
              <a:tabLst/>
              <a:defRPr/>
            </a:pPr>
            <a:r>
              <a:rPr lang="en-US" sz="1100" b="0" i="0" baseline="0" dirty="0" smtClean="0">
                <a:latin typeface="Arial"/>
                <a:cs typeface="Arial"/>
              </a:rPr>
              <a:t>Focus on the terms participants use that relate to relationships (i.e., respect, teaching, character development). Point out that this part of coaching is fairly universal – and it’s the teaching about how to build and maintain healthy relationships that is a core element of CBIM. </a:t>
            </a:r>
          </a:p>
          <a:p>
            <a:pPr marL="0" marR="0" indent="0" algn="l" defTabSz="914400" rtl="0" eaLnBrk="0" fontAlgn="base" latinLnBrk="0" hangingPunct="0">
              <a:lnSpc>
                <a:spcPct val="100000"/>
              </a:lnSpc>
              <a:spcBef>
                <a:spcPct val="30000"/>
              </a:spcBef>
              <a:spcAft>
                <a:spcPct val="0"/>
              </a:spcAft>
              <a:buClrTx/>
              <a:buSzTx/>
              <a:buFontTx/>
              <a:buChar char="-"/>
              <a:tabLst/>
              <a:defRPr/>
            </a:pPr>
            <a:r>
              <a:rPr lang="en-US" sz="1100" b="0" i="0" baseline="0" dirty="0" smtClean="0">
                <a:latin typeface="Arial"/>
                <a:cs typeface="Arial"/>
              </a:rPr>
              <a:t>This is a tough subject for some to talk about publicly, be prepared for some silence at first. You might want to tell a personal story to open up discussion.</a:t>
            </a:r>
            <a:endParaRPr lang="en-US" sz="1100" b="0" i="1" baseline="0" dirty="0" smtClean="0">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Char char="-"/>
              <a:tabLst/>
              <a:defRPr/>
            </a:pPr>
            <a:endParaRPr lang="en-US" b="0" i="0" dirty="0" smtClean="0">
              <a:latin typeface="Calibri" charset="0"/>
            </a:endParaRPr>
          </a:p>
          <a:p>
            <a:endParaRPr lang="en-US" dirty="0">
              <a:latin typeface="Calibri" charset="0"/>
            </a:endParaRPr>
          </a:p>
        </p:txBody>
      </p:sp>
      <p:sp>
        <p:nvSpPr>
          <p:cNvPr id="4" name="Footer Placeholder 3"/>
          <p:cNvSpPr>
            <a:spLocks noGrp="1"/>
          </p:cNvSpPr>
          <p:nvPr>
            <p:ph type="ftr" sz="quarter" idx="4"/>
          </p:nvPr>
        </p:nvSpPr>
        <p:spPr/>
        <p:txBody>
          <a:bodyPr/>
          <a:lstStyle/>
          <a:p>
            <a:pPr>
              <a:defRPr/>
            </a:pPr>
            <a:endParaRPr lang="en-US"/>
          </a:p>
        </p:txBody>
      </p:sp>
      <p:sp>
        <p:nvSpPr>
          <p:cNvPr id="19460"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2A00F18-7385-DB43-8BB7-4F493140E46E}" type="slidenum">
              <a:rPr lang="en-US" sz="1200">
                <a:latin typeface="Calibri" charset="0"/>
                <a:cs typeface="Arial" charset="0"/>
              </a:rPr>
              <a:pPr eaLnBrk="1" hangingPunct="1"/>
              <a:t>2</a:t>
            </a:fld>
            <a:endParaRPr lang="en-US" sz="1200">
              <a:latin typeface="Calibri" charset="0"/>
              <a:cs typeface="Arial" charset="0"/>
            </a:endParaRPr>
          </a:p>
        </p:txBody>
      </p:sp>
    </p:spTree>
    <p:extLst>
      <p:ext uri="{BB962C8B-B14F-4D97-AF65-F5344CB8AC3E}">
        <p14:creationId xmlns:p14="http://schemas.microsoft.com/office/powerpoint/2010/main" val="361009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a:r>
              <a:rPr lang="en-US" sz="1100" b="1" dirty="0" smtClean="0">
                <a:solidFill>
                  <a:srgbClr val="F58220"/>
                </a:solidFill>
                <a:latin typeface="Arial"/>
                <a:cs typeface="Arial"/>
              </a:rPr>
              <a:t>Instructional</a:t>
            </a:r>
            <a:r>
              <a:rPr lang="en-US" sz="1100" b="1" baseline="0" dirty="0" smtClean="0">
                <a:solidFill>
                  <a:srgbClr val="F58220"/>
                </a:solidFill>
                <a:latin typeface="Arial"/>
                <a:cs typeface="Arial"/>
              </a:rPr>
              <a:t> Goals:</a:t>
            </a:r>
          </a:p>
          <a:p>
            <a:pPr marL="0" lvl="1"/>
            <a:r>
              <a:rPr lang="en-US" sz="1100" b="0" baseline="0" dirty="0" smtClean="0">
                <a:solidFill>
                  <a:srgbClr val="F58220"/>
                </a:solidFill>
                <a:latin typeface="Arial"/>
                <a:cs typeface="Arial"/>
              </a:rPr>
              <a:t>Coaches will understand the sequence of tasks and responsibilities required of them to implement CBIM post-season.</a:t>
            </a:r>
          </a:p>
          <a:p>
            <a:endParaRPr lang="en-US" sz="1100" dirty="0" smtClean="0">
              <a:latin typeface="Arial"/>
              <a:cs typeface="Arial"/>
            </a:endParaRPr>
          </a:p>
          <a:p>
            <a:r>
              <a:rPr lang="en-US" sz="1100" b="1" dirty="0" smtClean="0">
                <a:latin typeface="Arial"/>
                <a:cs typeface="Arial"/>
              </a:rPr>
              <a:t>Discussion</a:t>
            </a:r>
            <a:r>
              <a:rPr lang="en-US" sz="1100" b="1" baseline="0" dirty="0" smtClean="0">
                <a:latin typeface="Arial"/>
                <a:cs typeface="Arial"/>
              </a:rPr>
              <a:t> Points: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0" baseline="0" dirty="0" smtClean="0">
                <a:latin typeface="Arial"/>
                <a:cs typeface="Arial"/>
              </a:rPr>
              <a:t>- The CBIM champion you’re working with will help to administer a confidential evaluation of the program in your school. At the end of the season, they will schedule time to administer a confidential post-season survey. They will also provide you with information on the results of the evaluation and feedback on your implementation of CBIM.</a:t>
            </a:r>
            <a:endParaRPr lang="en-US" sz="1100" b="0" dirty="0" smtClean="0">
              <a:latin typeface="Arial"/>
              <a:cs typeface="Arial"/>
            </a:endParaRPr>
          </a:p>
          <a:p>
            <a:endParaRPr lang="en-US" b="0" dirty="0"/>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FB69AAC1-DBD0-3449-86CB-9F16A7C0B7BE}" type="slidenum">
              <a:rPr lang="en-US" smtClean="0"/>
              <a:pPr>
                <a:defRPr/>
              </a:pPr>
              <a:t>20</a:t>
            </a:fld>
            <a:endParaRPr lang="en-US"/>
          </a:p>
        </p:txBody>
      </p:sp>
    </p:spTree>
    <p:extLst>
      <p:ext uri="{BB962C8B-B14F-4D97-AF65-F5344CB8AC3E}">
        <p14:creationId xmlns:p14="http://schemas.microsoft.com/office/powerpoint/2010/main" val="3157023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c="http://schemas.openxmlformats.org/markup-compatibility/2006" xmlns:mv="urn:schemas-microsoft-com:mac:vml" xmlns="" xmlns:ma14="http://schemas.microsoft.com/office/mac/drawingml/2011/main" val="1"/>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100" b="1" dirty="0" smtClean="0">
                <a:latin typeface="Arial"/>
                <a:cs typeface="Arial"/>
              </a:rPr>
              <a:t>Time for activity: 2 minutes</a:t>
            </a:r>
          </a:p>
          <a:p>
            <a:endParaRPr lang="en-US" sz="1100" b="1" dirty="0" smtClean="0">
              <a:latin typeface="Arial"/>
              <a:cs typeface="Arial"/>
            </a:endParaRPr>
          </a:p>
          <a:p>
            <a:r>
              <a:rPr lang="en-US" sz="1100" b="1" dirty="0" smtClean="0">
                <a:latin typeface="Arial"/>
                <a:cs typeface="Arial"/>
              </a:rPr>
              <a:t>Instructional Goals:</a:t>
            </a:r>
          </a:p>
          <a:p>
            <a:r>
              <a:rPr lang="en-US" sz="1100" b="0" dirty="0" smtClean="0">
                <a:latin typeface="Arial"/>
                <a:cs typeface="Arial"/>
              </a:rPr>
              <a:t>Introduce the CBIM Coaches</a:t>
            </a:r>
            <a:r>
              <a:rPr lang="en-US" sz="1100" b="0" baseline="0" dirty="0" smtClean="0">
                <a:latin typeface="Arial"/>
                <a:cs typeface="Arial"/>
              </a:rPr>
              <a:t> Kit materials.</a:t>
            </a:r>
          </a:p>
          <a:p>
            <a:endParaRPr lang="en-US" sz="1100" b="0" baseline="0" dirty="0" smtClean="0">
              <a:latin typeface="Arial"/>
              <a:cs typeface="Arial"/>
            </a:endParaRPr>
          </a:p>
          <a:p>
            <a:r>
              <a:rPr lang="en-US" sz="1100" b="1" baseline="0" dirty="0" smtClean="0">
                <a:latin typeface="Arial"/>
                <a:cs typeface="Arial"/>
              </a:rPr>
              <a:t>Discussion Points:</a:t>
            </a:r>
          </a:p>
          <a:p>
            <a:pPr>
              <a:buFontTx/>
              <a:buChar char="-"/>
            </a:pPr>
            <a:r>
              <a:rPr lang="en-US" sz="1100" b="0" baseline="0" dirty="0" smtClean="0">
                <a:latin typeface="Arial"/>
                <a:cs typeface="Arial"/>
              </a:rPr>
              <a:t>There are three main sections/items in the kit as described on the slide.</a:t>
            </a:r>
          </a:p>
          <a:p>
            <a:pPr>
              <a:buFontTx/>
              <a:buNone/>
            </a:pPr>
            <a:endParaRPr lang="en-US" sz="1100" b="0" baseline="0" dirty="0" smtClean="0">
              <a:latin typeface="Arial"/>
              <a:cs typeface="Arial"/>
            </a:endParaRPr>
          </a:p>
          <a:p>
            <a:r>
              <a:rPr lang="en-US" sz="1100" b="1" baseline="0" dirty="0" smtClean="0">
                <a:latin typeface="Arial"/>
                <a:cs typeface="Arial"/>
              </a:rPr>
              <a:t>Tips for Trainers:</a:t>
            </a:r>
          </a:p>
          <a:p>
            <a:r>
              <a:rPr lang="en-US" sz="1100" b="0" baseline="0" dirty="0" smtClean="0">
                <a:latin typeface="Arial"/>
                <a:cs typeface="Arial"/>
              </a:rPr>
              <a:t>- As you review the contents of the CBIM Coaches Kit, have coaches take each piece out of their Kit and briefly review it so they will be able to identify it for future use.</a:t>
            </a:r>
          </a:p>
        </p:txBody>
      </p:sp>
      <p:sp>
        <p:nvSpPr>
          <p:cNvPr id="4" name="Footer Placeholder 3"/>
          <p:cNvSpPr>
            <a:spLocks noGrp="1"/>
          </p:cNvSpPr>
          <p:nvPr>
            <p:ph type="ftr" sz="quarter" idx="4"/>
          </p:nvPr>
        </p:nvSpPr>
        <p:spPr/>
        <p:txBody>
          <a:bodyPr/>
          <a:lstStyle/>
          <a:p>
            <a:pPr>
              <a:defRPr/>
            </a:pPr>
            <a:endParaRPr lang="en-US"/>
          </a:p>
        </p:txBody>
      </p:sp>
      <p:sp>
        <p:nvSpPr>
          <p:cNvPr id="57348"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A1B9546-8306-EA4C-B3C8-B135FB6FE34E}" type="slidenum">
              <a:rPr lang="en-US" sz="1200">
                <a:latin typeface="Calibri" charset="0"/>
                <a:cs typeface="Arial" charset="0"/>
              </a:rPr>
              <a:pPr eaLnBrk="1" hangingPunct="1"/>
              <a:t>21</a:t>
            </a:fld>
            <a:endParaRPr lang="en-US" sz="1200">
              <a:latin typeface="Calibri" charset="0"/>
              <a:cs typeface="Arial" charset="0"/>
            </a:endParaRPr>
          </a:p>
        </p:txBody>
      </p:sp>
    </p:spTree>
    <p:extLst>
      <p:ext uri="{BB962C8B-B14F-4D97-AF65-F5344CB8AC3E}">
        <p14:creationId xmlns:p14="http://schemas.microsoft.com/office/powerpoint/2010/main" val="39765806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c="http://schemas.openxmlformats.org/markup-compatibility/2006" xmlns:mv="urn:schemas-microsoft-com:mac:vml" xmlns="" xmlns:ma14="http://schemas.microsoft.com/office/mac/drawingml/2011/main" val="1"/>
            </a:ext>
          </a:extLst>
        </p:spPr>
      </p:sp>
      <p:sp>
        <p:nvSpPr>
          <p:cNvPr id="675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100" b="1" dirty="0" smtClean="0">
                <a:latin typeface="Arial"/>
                <a:cs typeface="Arial"/>
              </a:rPr>
              <a:t>Time for activity: 5 minutes</a:t>
            </a:r>
          </a:p>
          <a:p>
            <a:endParaRPr lang="en-US" sz="1100" b="1" dirty="0" smtClean="0">
              <a:latin typeface="Arial"/>
              <a:cs typeface="Arial"/>
            </a:endParaRPr>
          </a:p>
          <a:p>
            <a:r>
              <a:rPr lang="en-US" sz="1100" b="1" dirty="0" smtClean="0">
                <a:latin typeface="Arial"/>
                <a:cs typeface="Arial"/>
              </a:rPr>
              <a:t>Instructional</a:t>
            </a:r>
            <a:r>
              <a:rPr lang="en-US" sz="1100" b="1" baseline="0" dirty="0" smtClean="0">
                <a:latin typeface="Arial"/>
                <a:cs typeface="Arial"/>
              </a:rPr>
              <a:t> Goals:</a:t>
            </a:r>
          </a:p>
          <a:p>
            <a:r>
              <a:rPr lang="en-US" sz="1100" b="0" baseline="0" dirty="0" smtClean="0">
                <a:latin typeface="Arial"/>
                <a:cs typeface="Arial"/>
              </a:rPr>
              <a:t>Introduce the structure and format of the CBIM Card Series.</a:t>
            </a:r>
            <a:endParaRPr lang="en-US" sz="1100" b="0" dirty="0" smtClean="0">
              <a:latin typeface="Arial"/>
              <a:cs typeface="Arial"/>
            </a:endParaRPr>
          </a:p>
          <a:p>
            <a:endParaRPr lang="en-US" sz="1100" dirty="0" smtClean="0">
              <a:latin typeface="Arial"/>
              <a:cs typeface="Arial"/>
            </a:endParaRPr>
          </a:p>
          <a:p>
            <a:r>
              <a:rPr lang="en-US" sz="1100" b="1" dirty="0" smtClean="0">
                <a:latin typeface="Arial"/>
                <a:cs typeface="Arial"/>
              </a:rPr>
              <a:t>Discussion</a:t>
            </a:r>
            <a:r>
              <a:rPr lang="en-US" sz="1100" b="1" baseline="0" dirty="0" smtClean="0">
                <a:latin typeface="Arial"/>
                <a:cs typeface="Arial"/>
              </a:rPr>
              <a:t> Points:</a:t>
            </a:r>
            <a:endParaRPr lang="en-US" sz="1100" b="1" dirty="0" smtClean="0">
              <a:latin typeface="Arial"/>
              <a:cs typeface="Arial"/>
            </a:endParaRPr>
          </a:p>
          <a:p>
            <a:pPr>
              <a:buFontTx/>
              <a:buChar char="-"/>
            </a:pPr>
            <a:r>
              <a:rPr lang="en-US" sz="1100" dirty="0" smtClean="0">
                <a:latin typeface="Arial"/>
                <a:cs typeface="Arial"/>
              </a:rPr>
              <a:t>The </a:t>
            </a:r>
            <a:r>
              <a:rPr lang="en-US" sz="1100" dirty="0">
                <a:latin typeface="Arial"/>
                <a:cs typeface="Arial"/>
              </a:rPr>
              <a:t>training cards </a:t>
            </a:r>
            <a:r>
              <a:rPr lang="en-US" sz="1100" dirty="0" smtClean="0">
                <a:latin typeface="Arial"/>
                <a:cs typeface="Arial"/>
              </a:rPr>
              <a:t>are the anchor</a:t>
            </a:r>
            <a:r>
              <a:rPr lang="en-US" sz="1100" baseline="0" dirty="0" smtClean="0">
                <a:latin typeface="Arial"/>
                <a:cs typeface="Arial"/>
              </a:rPr>
              <a:t> of the program and</a:t>
            </a:r>
            <a:r>
              <a:rPr lang="en-US" sz="1100" dirty="0" smtClean="0">
                <a:latin typeface="Arial"/>
                <a:cs typeface="Arial"/>
              </a:rPr>
              <a:t> </a:t>
            </a:r>
            <a:r>
              <a:rPr lang="en-US" sz="1100" dirty="0">
                <a:latin typeface="Arial"/>
                <a:cs typeface="Arial"/>
              </a:rPr>
              <a:t>designed like a Lesson or Practice Plan. They lay out a map for you to follow in leading weekly discussions. You can follow them word for word and or rephrase them to make it your own and speak more personally to the lives and experiences of </a:t>
            </a:r>
            <a:r>
              <a:rPr lang="en-US" sz="1100" dirty="0" smtClean="0">
                <a:latin typeface="Arial"/>
                <a:cs typeface="Arial"/>
              </a:rPr>
              <a:t>you and your </a:t>
            </a:r>
            <a:r>
              <a:rPr lang="en-US" sz="1100" dirty="0">
                <a:latin typeface="Arial"/>
                <a:cs typeface="Arial"/>
              </a:rPr>
              <a:t>athletes. </a:t>
            </a:r>
            <a:r>
              <a:rPr lang="en-US" sz="1100" dirty="0" smtClean="0">
                <a:latin typeface="Arial"/>
                <a:cs typeface="Arial"/>
              </a:rPr>
              <a:t> </a:t>
            </a:r>
          </a:p>
          <a:p>
            <a:pPr>
              <a:buFontTx/>
              <a:buChar char="-"/>
            </a:pPr>
            <a:r>
              <a:rPr lang="en-US" sz="1100" dirty="0" smtClean="0">
                <a:latin typeface="Arial"/>
                <a:cs typeface="Arial"/>
              </a:rPr>
              <a:t>In addition</a:t>
            </a:r>
            <a:r>
              <a:rPr lang="en-US" sz="1100" baseline="0" dirty="0" smtClean="0">
                <a:latin typeface="Arial"/>
                <a:cs typeface="Arial"/>
              </a:rPr>
              <a:t> to weekly lessons, the Card Series includes three Prep Cards to help you prepare for the season and Halftime and Overtime Cards to showcase your team’s leadership and commitment to respect and non-violence; these give optional ways to more explicitly engage with others not on the team.</a:t>
            </a:r>
            <a:endParaRPr lang="en-US" sz="1100" dirty="0" smtClean="0">
              <a:latin typeface="Arial"/>
              <a:cs typeface="Arial"/>
            </a:endParaRPr>
          </a:p>
          <a:p>
            <a:endParaRPr lang="en-US" dirty="0">
              <a:latin typeface="Calibri" charset="0"/>
            </a:endParaRPr>
          </a:p>
        </p:txBody>
      </p:sp>
      <p:sp>
        <p:nvSpPr>
          <p:cNvPr id="4" name="Footer Placeholder 3"/>
          <p:cNvSpPr>
            <a:spLocks noGrp="1"/>
          </p:cNvSpPr>
          <p:nvPr>
            <p:ph type="ftr" sz="quarter" idx="4"/>
          </p:nvPr>
        </p:nvSpPr>
        <p:spPr/>
        <p:txBody>
          <a:bodyPr/>
          <a:lstStyle/>
          <a:p>
            <a:pPr>
              <a:defRPr/>
            </a:pPr>
            <a:endParaRPr lang="en-US"/>
          </a:p>
        </p:txBody>
      </p:sp>
      <p:sp>
        <p:nvSpPr>
          <p:cNvPr id="67588"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98BE121-110B-EC41-A828-187F76189D91}" type="slidenum">
              <a:rPr lang="en-US" sz="1200">
                <a:latin typeface="Calibri" charset="0"/>
                <a:cs typeface="Arial" charset="0"/>
              </a:rPr>
              <a:pPr eaLnBrk="1" hangingPunct="1"/>
              <a:t>22</a:t>
            </a:fld>
            <a:endParaRPr lang="en-US" sz="1200">
              <a:latin typeface="Calibri" charset="0"/>
              <a:cs typeface="Arial" charset="0"/>
            </a:endParaRPr>
          </a:p>
        </p:txBody>
      </p:sp>
    </p:spTree>
    <p:extLst>
      <p:ext uri="{BB962C8B-B14F-4D97-AF65-F5344CB8AC3E}">
        <p14:creationId xmlns:p14="http://schemas.microsoft.com/office/powerpoint/2010/main" val="21499262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b="1" dirty="0" smtClean="0">
                <a:latin typeface="Arial"/>
                <a:cs typeface="Arial"/>
              </a:rPr>
              <a:t>Instructional Goals:</a:t>
            </a:r>
          </a:p>
          <a:p>
            <a:r>
              <a:rPr lang="en-US" sz="1100" b="0" dirty="0" smtClean="0">
                <a:latin typeface="Arial"/>
                <a:cs typeface="Arial"/>
              </a:rPr>
              <a:t>Introduce</a:t>
            </a:r>
            <a:r>
              <a:rPr lang="en-US" sz="1100" b="0" baseline="0" dirty="0" smtClean="0">
                <a:latin typeface="Arial"/>
                <a:cs typeface="Arial"/>
              </a:rPr>
              <a:t> the sequence of training topics covered in the CBIM Card Series.</a:t>
            </a:r>
          </a:p>
          <a:p>
            <a:endParaRPr lang="en-US" sz="1100" b="0" baseline="0" dirty="0" smtClean="0">
              <a:latin typeface="Arial"/>
              <a:cs typeface="Arial"/>
            </a:endParaRPr>
          </a:p>
          <a:p>
            <a:r>
              <a:rPr lang="en-US" sz="1100" b="1" baseline="0" dirty="0" smtClean="0">
                <a:latin typeface="Arial"/>
                <a:cs typeface="Arial"/>
              </a:rPr>
              <a:t>Tips for Trainers:</a:t>
            </a:r>
          </a:p>
          <a:p>
            <a:r>
              <a:rPr lang="en-US" sz="1100" b="0" baseline="0" dirty="0" smtClean="0">
                <a:latin typeface="Arial"/>
                <a:cs typeface="Arial"/>
              </a:rPr>
              <a:t>- Have coaches read aloud the title of each weekly lesson.</a:t>
            </a:r>
            <a:endParaRPr lang="en-US" sz="1100" b="0" dirty="0">
              <a:latin typeface="Arial"/>
              <a:cs typeface="Arial"/>
            </a:endParaRPr>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FB69AAC1-DBD0-3449-86CB-9F16A7C0B7BE}" type="slidenum">
              <a:rPr lang="en-US" smtClean="0"/>
              <a:pPr>
                <a:defRPr/>
              </a:pPr>
              <a:t>23</a:t>
            </a:fld>
            <a:endParaRPr lang="en-US"/>
          </a:p>
        </p:txBody>
      </p:sp>
    </p:spTree>
    <p:extLst>
      <p:ext uri="{BB962C8B-B14F-4D97-AF65-F5344CB8AC3E}">
        <p14:creationId xmlns:p14="http://schemas.microsoft.com/office/powerpoint/2010/main" val="24014049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b="1" dirty="0" smtClean="0">
                <a:latin typeface="Arial"/>
                <a:cs typeface="Arial"/>
              </a:rPr>
              <a:t>Instructional Goals:</a:t>
            </a:r>
          </a:p>
          <a:p>
            <a:r>
              <a:rPr lang="en-US" sz="1100" b="0" dirty="0" smtClean="0">
                <a:latin typeface="Arial"/>
                <a:cs typeface="Arial"/>
              </a:rPr>
              <a:t>Introduce</a:t>
            </a:r>
            <a:r>
              <a:rPr lang="en-US" sz="1100" b="0" baseline="0" dirty="0" smtClean="0">
                <a:latin typeface="Arial"/>
                <a:cs typeface="Arial"/>
              </a:rPr>
              <a:t> the sequence of training topics covered in the CBIM Card Series.</a:t>
            </a:r>
          </a:p>
          <a:p>
            <a:endParaRPr lang="en-US" sz="1100" b="0" baseline="0" dirty="0" smtClean="0">
              <a:latin typeface="Arial"/>
              <a:cs typeface="Arial"/>
            </a:endParaRPr>
          </a:p>
          <a:p>
            <a:r>
              <a:rPr lang="en-US" sz="1100" b="1" baseline="0" dirty="0" smtClean="0">
                <a:latin typeface="Arial"/>
                <a:cs typeface="Arial"/>
              </a:rPr>
              <a:t>Tips for Trainers:</a:t>
            </a:r>
          </a:p>
          <a:p>
            <a:r>
              <a:rPr lang="en-US" sz="1100" b="0" baseline="0" dirty="0" smtClean="0">
                <a:latin typeface="Arial"/>
                <a:cs typeface="Arial"/>
              </a:rPr>
              <a:t>- Have coaches read aloud the title of each weekly lesson.</a:t>
            </a:r>
            <a:endParaRPr lang="en-US" sz="1100" b="0" dirty="0" smtClean="0">
              <a:latin typeface="Arial"/>
              <a:cs typeface="Arial"/>
            </a:endParaRPr>
          </a:p>
          <a:p>
            <a:endParaRPr lang="en-US" dirty="0"/>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FB69AAC1-DBD0-3449-86CB-9F16A7C0B7BE}" type="slidenum">
              <a:rPr lang="en-US" smtClean="0"/>
              <a:pPr>
                <a:defRPr/>
              </a:pPr>
              <a:t>24</a:t>
            </a:fld>
            <a:endParaRPr lang="en-US"/>
          </a:p>
        </p:txBody>
      </p:sp>
    </p:spTree>
    <p:extLst>
      <p:ext uri="{BB962C8B-B14F-4D97-AF65-F5344CB8AC3E}">
        <p14:creationId xmlns:p14="http://schemas.microsoft.com/office/powerpoint/2010/main" val="41729308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b="0" i="0" u="none" strike="noStrike" kern="1200" baseline="0" dirty="0" smtClean="0">
                <a:solidFill>
                  <a:schemeClr val="tx1"/>
                </a:solidFill>
                <a:latin typeface="+mn-lt"/>
                <a:ea typeface="ＭＳ Ｐゴシック" charset="0"/>
                <a:cs typeface="ＭＳ Ｐゴシック" charset="0"/>
              </a:rPr>
              <a:t>The following tips from coaches like you will help build your CBIM game plan. </a:t>
            </a:r>
          </a:p>
          <a:p>
            <a:r>
              <a:rPr lang="en-US" sz="1200" b="1" i="0" u="none" strike="noStrike" kern="1200" baseline="0" dirty="0" smtClean="0">
                <a:solidFill>
                  <a:schemeClr val="tx1"/>
                </a:solidFill>
                <a:latin typeface="+mn-lt"/>
                <a:ea typeface="ＭＳ Ｐゴシック" charset="0"/>
                <a:cs typeface="ＭＳ Ｐゴシック" charset="0"/>
              </a:rPr>
              <a:t>TIP 1: USE YOUR UNIQUE COACHING STYLE</a:t>
            </a:r>
            <a:endParaRPr lang="en-US" sz="1200" b="0" i="0" u="none" strike="noStrike" kern="1200" baseline="0" dirty="0" smtClean="0">
              <a:solidFill>
                <a:schemeClr val="tx1"/>
              </a:solidFill>
              <a:latin typeface="+mn-lt"/>
              <a:ea typeface="ＭＳ Ｐゴシック" charset="0"/>
              <a:cs typeface="ＭＳ Ｐゴシック" charset="0"/>
            </a:endParaRPr>
          </a:p>
          <a:p>
            <a:r>
              <a:rPr lang="en-US" sz="1200" b="0" i="0" u="none" strike="noStrike" kern="1200" baseline="0" dirty="0" smtClean="0">
                <a:solidFill>
                  <a:schemeClr val="tx1"/>
                </a:solidFill>
                <a:latin typeface="+mn-lt"/>
                <a:ea typeface="ＭＳ Ｐゴシック" charset="0"/>
                <a:cs typeface="ＭＳ Ｐゴシック" charset="0"/>
              </a:rPr>
              <a:t>Put the Training Card messages into your own words – Your athletes are used to hearing your voice and will respond to that. Before trying to put a Training Card into your own words, make sure you’ve read the Card and understand the key messages. Once you feel comfortable with the Card, you can use it as a guide for facilitating conversation with your athletes.</a:t>
            </a:r>
          </a:p>
          <a:p>
            <a:r>
              <a:rPr lang="en-US" sz="1200" b="0" i="0" u="none" strike="noStrike" kern="1200" baseline="0" dirty="0" smtClean="0">
                <a:solidFill>
                  <a:schemeClr val="tx1"/>
                </a:solidFill>
                <a:latin typeface="+mn-lt"/>
                <a:ea typeface="ＭＳ Ｐゴシック" charset="0"/>
                <a:cs typeface="ＭＳ Ｐゴシック" charset="0"/>
              </a:rPr>
              <a:t>Tell stories to emphasize key messages – Whether it’s an example from your own life, pop culture, or a recent incident in your school, athletes tend to remember CBIM Training Cards better when coaches tell stories to illustrate key messages. Be careful not to let your stories distract from the main messages of each Training Card. If you’re unsure whether a specific example is appropriate, ask the CBIM Advocate in your community or try your story out on a colleague before presenting it to your team.</a:t>
            </a:r>
            <a:endParaRPr lang="fr-FR" sz="1200" b="1" i="0" u="none" strike="noStrike" kern="1200" baseline="0" dirty="0" smtClean="0">
              <a:solidFill>
                <a:schemeClr val="tx1"/>
              </a:solidFill>
              <a:latin typeface="+mn-lt"/>
              <a:ea typeface="ＭＳ Ｐゴシック" charset="0"/>
              <a:cs typeface="ＭＳ Ｐゴシック" charset="0"/>
            </a:endParaRPr>
          </a:p>
          <a:p>
            <a:r>
              <a:rPr lang="fr-FR" sz="1200" b="1" i="0" u="none" strike="noStrike" kern="1200" baseline="0" dirty="0" smtClean="0">
                <a:solidFill>
                  <a:schemeClr val="tx1"/>
                </a:solidFill>
                <a:latin typeface="+mn-lt"/>
                <a:ea typeface="ＭＳ Ｐゴシック" charset="0"/>
                <a:cs typeface="ＭＳ Ｐゴシック" charset="0"/>
              </a:rPr>
              <a:t>TIP 2: ENCOURAGE ATHLETE PARTICIPATION</a:t>
            </a:r>
            <a:endParaRPr lang="fr-FR" sz="1200" b="0" i="0" u="none" strike="noStrike" kern="1200" baseline="0" dirty="0" smtClean="0">
              <a:solidFill>
                <a:schemeClr val="tx1"/>
              </a:solidFill>
              <a:latin typeface="+mn-lt"/>
              <a:ea typeface="ＭＳ Ｐゴシック" charset="0"/>
              <a:cs typeface="ＭＳ Ｐゴシック" charset="0"/>
            </a:endParaRPr>
          </a:p>
          <a:p>
            <a:r>
              <a:rPr lang="en-US" sz="1200" b="0" i="0" u="none" strike="noStrike" kern="1200" baseline="0" dirty="0" smtClean="0">
                <a:solidFill>
                  <a:schemeClr val="tx1"/>
                </a:solidFill>
                <a:latin typeface="+mn-lt"/>
                <a:ea typeface="ＭＳ Ｐゴシック" charset="0"/>
                <a:cs typeface="ＭＳ Ｐゴシック" charset="0"/>
              </a:rPr>
              <a:t>Rather than lecturing to your team, CBIM Training Cards should be interactive. Ask open-ended questions to encourage discussion. If you’re unsure about something an athlete said, ask them to clarify or ask a follow-up question until you understand what they’re trying to say.</a:t>
            </a:r>
          </a:p>
          <a:p>
            <a:r>
              <a:rPr lang="en-US" sz="1200" b="0" i="0" u="none" strike="noStrike" kern="1200" baseline="0" dirty="0" smtClean="0">
                <a:solidFill>
                  <a:schemeClr val="tx1"/>
                </a:solidFill>
                <a:latin typeface="+mn-lt"/>
                <a:ea typeface="ＭＳ Ｐゴシック" charset="0"/>
                <a:cs typeface="ＭＳ Ｐゴシック" charset="0"/>
              </a:rPr>
              <a:t>If you don’t know the answer to an athlete’s question, it’s okay to say that you’re not sure. Write down their question and follow up with the CBIM Advocate for support.</a:t>
            </a:r>
          </a:p>
          <a:p>
            <a:r>
              <a:rPr lang="en-US" sz="1200" b="1" i="0" u="none" strike="noStrike" kern="1200" baseline="0" dirty="0" smtClean="0">
                <a:solidFill>
                  <a:schemeClr val="tx1"/>
                </a:solidFill>
                <a:latin typeface="+mn-lt"/>
                <a:ea typeface="ＭＳ Ｐゴシック" charset="0"/>
                <a:cs typeface="ＭＳ Ｐゴシック" charset="0"/>
              </a:rPr>
              <a:t>TIP 3: TEAM UP FOR TOUGH TOPICS</a:t>
            </a:r>
            <a:endParaRPr lang="en-US" sz="1200" b="0" i="0" u="none" strike="noStrike" kern="1200" baseline="0" dirty="0" smtClean="0">
              <a:solidFill>
                <a:schemeClr val="tx1"/>
              </a:solidFill>
              <a:latin typeface="+mn-lt"/>
              <a:ea typeface="ＭＳ Ｐゴシック" charset="0"/>
              <a:cs typeface="ＭＳ Ｐゴシック" charset="0"/>
            </a:endParaRPr>
          </a:p>
          <a:p>
            <a:r>
              <a:rPr lang="en-US" sz="1200" b="0" i="0" u="none" strike="noStrike" kern="1200" baseline="0" dirty="0" smtClean="0">
                <a:solidFill>
                  <a:schemeClr val="tx1"/>
                </a:solidFill>
                <a:latin typeface="+mn-lt"/>
                <a:ea typeface="ＭＳ Ｐゴシック" charset="0"/>
                <a:cs typeface="ＭＳ Ｐゴシック" charset="0"/>
              </a:rPr>
              <a:t>Coaches say that Training Cards covering sensitive issues like consent or bragging about sexual reputation can be intimidating. Consider inviting the CBIM Advocate, school counselor or other expert to deliver these Cards with you, or ask them to coach you on how to talk about these issues with your athletes. </a:t>
            </a:r>
            <a:endParaRPr lang="en-US" dirty="0"/>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FB69AAC1-DBD0-3449-86CB-9F16A7C0B7BE}" type="slidenum">
              <a:rPr lang="en-US" smtClean="0"/>
              <a:pPr>
                <a:defRPr/>
              </a:pPr>
              <a:t>26</a:t>
            </a:fld>
            <a:endParaRPr lang="en-US"/>
          </a:p>
        </p:txBody>
      </p:sp>
    </p:spTree>
    <p:extLst>
      <p:ext uri="{BB962C8B-B14F-4D97-AF65-F5344CB8AC3E}">
        <p14:creationId xmlns:p14="http://schemas.microsoft.com/office/powerpoint/2010/main" val="710395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b="1" dirty="0" smtClean="0">
                <a:latin typeface="Arial"/>
                <a:cs typeface="Arial"/>
              </a:rPr>
              <a:t>Time</a:t>
            </a:r>
            <a:r>
              <a:rPr lang="en-US" sz="1100" b="1" baseline="0" dirty="0" smtClean="0">
                <a:latin typeface="Arial"/>
                <a:cs typeface="Arial"/>
              </a:rPr>
              <a:t> for activity: 10 minutes</a:t>
            </a:r>
            <a:endParaRPr lang="en-US" sz="1100" b="1" dirty="0" smtClean="0">
              <a:latin typeface="Arial"/>
              <a:cs typeface="Arial"/>
            </a:endParaRPr>
          </a:p>
          <a:p>
            <a:endParaRPr lang="en-US" sz="1100" b="1" dirty="0" smtClean="0">
              <a:latin typeface="Arial"/>
              <a:cs typeface="Arial"/>
            </a:endParaRPr>
          </a:p>
          <a:p>
            <a:r>
              <a:rPr lang="en-US" sz="1100" b="1" dirty="0" smtClean="0">
                <a:latin typeface="Arial"/>
                <a:cs typeface="Arial"/>
              </a:rPr>
              <a:t>Instructional Goals:</a:t>
            </a:r>
          </a:p>
          <a:p>
            <a:r>
              <a:rPr lang="en-US" sz="1100" b="0" dirty="0" smtClean="0">
                <a:latin typeface="Arial"/>
                <a:cs typeface="Arial"/>
              </a:rPr>
              <a:t>Provide</a:t>
            </a:r>
            <a:r>
              <a:rPr lang="en-US" sz="1100" b="0" baseline="0" dirty="0" smtClean="0">
                <a:latin typeface="Arial"/>
                <a:cs typeface="Arial"/>
              </a:rPr>
              <a:t> coaches with opportunities to use the CBIM Coaches Kit materials to facilitate discussion and address teachable moment scenarios.</a:t>
            </a:r>
          </a:p>
          <a:p>
            <a:endParaRPr lang="en-US" sz="1100" b="0" baseline="0" dirty="0" smtClean="0">
              <a:latin typeface="Arial"/>
              <a:cs typeface="Arial"/>
            </a:endParaRPr>
          </a:p>
          <a:p>
            <a:r>
              <a:rPr lang="en-US" sz="1100" b="1" baseline="0" dirty="0" smtClean="0">
                <a:latin typeface="Arial"/>
                <a:cs typeface="Arial"/>
              </a:rPr>
              <a:t>Exercise Logistics:</a:t>
            </a:r>
          </a:p>
          <a:p>
            <a:pPr>
              <a:buFontTx/>
              <a:buChar char="-"/>
            </a:pPr>
            <a:r>
              <a:rPr lang="en-US" sz="1100" b="0" baseline="0" dirty="0" smtClean="0">
                <a:latin typeface="Arial"/>
                <a:cs typeface="Arial"/>
              </a:rPr>
              <a:t>In this section, facilitators will role play a successful CBIM weekly lesson using the Digital Disrespect Training Card (i.e., one person plays coach while others are athletes listening and asking relevant questions).</a:t>
            </a:r>
          </a:p>
          <a:p>
            <a:pPr>
              <a:buFontTx/>
              <a:buChar char="-"/>
            </a:pPr>
            <a:r>
              <a:rPr lang="en-US" sz="1100" b="0" baseline="0" dirty="0" smtClean="0">
                <a:latin typeface="Arial"/>
                <a:cs typeface="Arial"/>
              </a:rPr>
              <a:t>Use the following slides to highlight how each section of the Training Cards should be used by coaches to effectively facilitate conversation.</a:t>
            </a:r>
          </a:p>
          <a:p>
            <a:pPr>
              <a:buFontTx/>
              <a:buChar char="-"/>
            </a:pPr>
            <a:endParaRPr lang="en-US" sz="1100" b="0" baseline="0" dirty="0" smtClean="0">
              <a:latin typeface="Arial"/>
              <a:cs typeface="Arial"/>
            </a:endParaRPr>
          </a:p>
          <a:p>
            <a:pPr>
              <a:buFontTx/>
              <a:buNone/>
            </a:pPr>
            <a:r>
              <a:rPr lang="en-US" sz="1100" b="1" baseline="0" dirty="0" smtClean="0">
                <a:latin typeface="Arial"/>
                <a:cs typeface="Arial"/>
              </a:rPr>
              <a:t>Tips for Trainers:</a:t>
            </a:r>
          </a:p>
          <a:p>
            <a:pPr>
              <a:buFontTx/>
              <a:buNone/>
            </a:pPr>
            <a:r>
              <a:rPr lang="en-US" sz="1100" b="0" baseline="0" dirty="0" smtClean="0">
                <a:latin typeface="Arial"/>
                <a:cs typeface="Arial"/>
              </a:rPr>
              <a:t>- If there aren’t enough facilitators to fill the roles of coach and several athletes, ask for training participants to volunteer to play the role of athletes.</a:t>
            </a:r>
            <a:endParaRPr lang="en-US" sz="1100" b="0" dirty="0">
              <a:latin typeface="Arial"/>
              <a:cs typeface="Arial"/>
            </a:endParaRPr>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FB69AAC1-DBD0-3449-86CB-9F16A7C0B7BE}" type="slidenum">
              <a:rPr lang="en-US" smtClean="0"/>
              <a:pPr>
                <a:defRPr/>
              </a:pPr>
              <a:t>27</a:t>
            </a:fld>
            <a:endParaRPr lang="en-US"/>
          </a:p>
        </p:txBody>
      </p:sp>
    </p:spTree>
    <p:extLst>
      <p:ext uri="{BB962C8B-B14F-4D97-AF65-F5344CB8AC3E}">
        <p14:creationId xmlns:p14="http://schemas.microsoft.com/office/powerpoint/2010/main" val="36206487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c="http://schemas.openxmlformats.org/markup-compatibility/2006" xmlns:mv="urn:schemas-microsoft-com:mac:vml" xmlns="" xmlns:ma14="http://schemas.microsoft.com/office/mac/drawingml/2011/main" val="1"/>
            </a:ext>
          </a:extLst>
        </p:spPr>
      </p:sp>
      <p:sp>
        <p:nvSpPr>
          <p:cNvPr id="696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100" b="1" dirty="0" smtClean="0">
                <a:latin typeface="Arial"/>
                <a:cs typeface="Arial"/>
              </a:rPr>
              <a:t>Instructional Goals:</a:t>
            </a:r>
          </a:p>
          <a:p>
            <a:r>
              <a:rPr lang="en-US" sz="1100" b="0" dirty="0" smtClean="0">
                <a:latin typeface="Arial"/>
                <a:cs typeface="Arial"/>
              </a:rPr>
              <a:t>Introduce</a:t>
            </a:r>
            <a:r>
              <a:rPr lang="en-US" sz="1100" b="0" baseline="0" dirty="0" smtClean="0">
                <a:latin typeface="Arial"/>
                <a:cs typeface="Arial"/>
              </a:rPr>
              <a:t> the structure and format of the Training Cards, as well as provide tips for coaches on how to use the Training Cards to facilitate a successful discussion with athletes.</a:t>
            </a:r>
          </a:p>
          <a:p>
            <a:endParaRPr lang="en-US" sz="1100" b="0" baseline="0" dirty="0" smtClean="0">
              <a:latin typeface="Arial"/>
              <a:cs typeface="Arial"/>
            </a:endParaRPr>
          </a:p>
          <a:p>
            <a:r>
              <a:rPr lang="en-US" sz="1100" b="1" baseline="0" dirty="0" smtClean="0">
                <a:solidFill>
                  <a:schemeClr val="tx1">
                    <a:lumMod val="50000"/>
                  </a:schemeClr>
                </a:solidFill>
                <a:latin typeface="Arial"/>
                <a:cs typeface="Arial"/>
              </a:rPr>
              <a:t>Exercise Logistics:</a:t>
            </a:r>
          </a:p>
          <a:p>
            <a:r>
              <a:rPr lang="en-US" sz="1100" b="0" baseline="0" dirty="0" smtClean="0">
                <a:solidFill>
                  <a:schemeClr val="tx1">
                    <a:lumMod val="50000"/>
                  </a:schemeClr>
                </a:solidFill>
                <a:latin typeface="Arial"/>
                <a:cs typeface="Arial"/>
              </a:rPr>
              <a:t>- The facilitator who is playing the role of the coach reads out loud the learning objectives listed on the Digital Disrespect Training Card, explaining that this should be done in advance of the scheduled weekly CBIM lesson so the coach familiarizes himself with the lesson’s expectations.</a:t>
            </a:r>
            <a:endParaRPr lang="en-US" sz="1100" b="0" dirty="0" smtClean="0">
              <a:solidFill>
                <a:schemeClr val="tx1">
                  <a:lumMod val="50000"/>
                </a:schemeClr>
              </a:solidFill>
              <a:latin typeface="Arial"/>
              <a:cs typeface="Arial"/>
            </a:endParaRPr>
          </a:p>
          <a:p>
            <a:endParaRPr lang="en-US" sz="1100" dirty="0" smtClean="0">
              <a:solidFill>
                <a:schemeClr val="tx1">
                  <a:lumMod val="50000"/>
                </a:schemeClr>
              </a:solidFill>
              <a:latin typeface="Arial"/>
              <a:cs typeface="Arial"/>
            </a:endParaRPr>
          </a:p>
          <a:p>
            <a:r>
              <a:rPr lang="en-US" sz="1100" b="1" dirty="0" smtClean="0">
                <a:solidFill>
                  <a:schemeClr val="tx1">
                    <a:lumMod val="50000"/>
                  </a:schemeClr>
                </a:solidFill>
                <a:latin typeface="Arial"/>
                <a:cs typeface="Arial"/>
              </a:rPr>
              <a:t>Discussion Points:</a:t>
            </a:r>
          </a:p>
          <a:p>
            <a:r>
              <a:rPr lang="en-US" sz="1100" dirty="0" smtClean="0">
                <a:solidFill>
                  <a:schemeClr val="tx1">
                    <a:lumMod val="50000"/>
                  </a:schemeClr>
                </a:solidFill>
                <a:latin typeface="Arial"/>
                <a:cs typeface="Arial"/>
              </a:rPr>
              <a:t>- Each Training Card begins with this section. The goal of this section is to orient you and help you prepare to lead the training.</a:t>
            </a:r>
          </a:p>
          <a:p>
            <a:pPr marL="0" lvl="2">
              <a:buFontTx/>
              <a:buChar char="-"/>
            </a:pPr>
            <a:r>
              <a:rPr lang="en-US" sz="1100" dirty="0" smtClean="0">
                <a:solidFill>
                  <a:schemeClr val="tx1">
                    <a:lumMod val="50000"/>
                  </a:schemeClr>
                </a:solidFill>
                <a:latin typeface="Arial"/>
                <a:cs typeface="Arial"/>
              </a:rPr>
              <a:t>Lesson Prep</a:t>
            </a:r>
            <a:r>
              <a:rPr lang="en-US" sz="1100" baseline="0" dirty="0" smtClean="0">
                <a:solidFill>
                  <a:schemeClr val="tx1">
                    <a:lumMod val="50000"/>
                  </a:schemeClr>
                </a:solidFill>
                <a:latin typeface="Arial"/>
                <a:cs typeface="Arial"/>
              </a:rPr>
              <a:t> – It’s good to r</a:t>
            </a:r>
            <a:r>
              <a:rPr lang="en-US" sz="1100" dirty="0" smtClean="0">
                <a:solidFill>
                  <a:schemeClr val="tx1">
                    <a:lumMod val="50000"/>
                  </a:schemeClr>
                </a:solidFill>
                <a:latin typeface="Arial"/>
                <a:cs typeface="Arial"/>
              </a:rPr>
              <a:t>eview the central concepts in</a:t>
            </a:r>
            <a:r>
              <a:rPr lang="en-US" sz="1100" baseline="0" dirty="0" smtClean="0">
                <a:solidFill>
                  <a:schemeClr val="tx1">
                    <a:lumMod val="50000"/>
                  </a:schemeClr>
                </a:solidFill>
                <a:latin typeface="Arial"/>
                <a:cs typeface="Arial"/>
              </a:rPr>
              <a:t> advance of each week’s CBIM lesson</a:t>
            </a:r>
            <a:r>
              <a:rPr lang="en-US" sz="1100" dirty="0" smtClean="0">
                <a:solidFill>
                  <a:schemeClr val="tx1">
                    <a:lumMod val="50000"/>
                  </a:schemeClr>
                </a:solidFill>
                <a:latin typeface="Arial"/>
                <a:cs typeface="Arial"/>
              </a:rPr>
              <a:t>. If you have questions or feel</a:t>
            </a:r>
            <a:r>
              <a:rPr lang="en-US" sz="1100" baseline="0" dirty="0" smtClean="0">
                <a:solidFill>
                  <a:schemeClr val="tx1">
                    <a:lumMod val="50000"/>
                  </a:schemeClr>
                </a:solidFill>
                <a:latin typeface="Arial"/>
                <a:cs typeface="Arial"/>
              </a:rPr>
              <a:t> unsure about any of the content, c</a:t>
            </a:r>
            <a:r>
              <a:rPr lang="en-US" sz="1100" dirty="0" smtClean="0">
                <a:solidFill>
                  <a:schemeClr val="tx1">
                    <a:lumMod val="50000"/>
                  </a:schemeClr>
                </a:solidFill>
                <a:latin typeface="Arial"/>
                <a:cs typeface="Arial"/>
              </a:rPr>
              <a:t>onnect with other coaches or the CBIM liaison/contact for support.</a:t>
            </a:r>
          </a:p>
          <a:p>
            <a:pPr>
              <a:buFontTx/>
              <a:buChar char="-"/>
            </a:pPr>
            <a:r>
              <a:rPr lang="en-US" sz="1100" dirty="0" smtClean="0">
                <a:solidFill>
                  <a:schemeClr val="tx1">
                    <a:lumMod val="50000"/>
                  </a:schemeClr>
                </a:solidFill>
                <a:latin typeface="Arial"/>
                <a:cs typeface="Arial"/>
              </a:rPr>
              <a:t>Read</a:t>
            </a:r>
            <a:r>
              <a:rPr lang="en-US" sz="1100" baseline="0" dirty="0" smtClean="0">
                <a:solidFill>
                  <a:schemeClr val="tx1">
                    <a:lumMod val="50000"/>
                  </a:schemeClr>
                </a:solidFill>
                <a:latin typeface="Arial"/>
                <a:cs typeface="Arial"/>
              </a:rPr>
              <a:t> the learning objectives listed on the Training Card to i</a:t>
            </a:r>
            <a:r>
              <a:rPr lang="en-US" sz="1100" dirty="0" smtClean="0">
                <a:solidFill>
                  <a:schemeClr val="tx1">
                    <a:lumMod val="50000"/>
                  </a:schemeClr>
                </a:solidFill>
                <a:latin typeface="Arial"/>
                <a:cs typeface="Arial"/>
              </a:rPr>
              <a:t>dentify the main goals/objectives</a:t>
            </a:r>
            <a:r>
              <a:rPr lang="en-US" sz="1100" baseline="0" dirty="0" smtClean="0">
                <a:solidFill>
                  <a:schemeClr val="tx1">
                    <a:lumMod val="50000"/>
                  </a:schemeClr>
                </a:solidFill>
                <a:latin typeface="Arial"/>
                <a:cs typeface="Arial"/>
              </a:rPr>
              <a:t> and </a:t>
            </a:r>
            <a:r>
              <a:rPr lang="en-US" sz="1100" dirty="0" smtClean="0">
                <a:solidFill>
                  <a:schemeClr val="tx1">
                    <a:lumMod val="50000"/>
                  </a:schemeClr>
                </a:solidFill>
                <a:latin typeface="Arial"/>
                <a:cs typeface="Arial"/>
              </a:rPr>
              <a:t>what you want your athletes to take away from the discussion.</a:t>
            </a:r>
          </a:p>
          <a:p>
            <a:endParaRPr lang="en-US" dirty="0">
              <a:latin typeface="Calibri" charset="0"/>
            </a:endParaRPr>
          </a:p>
        </p:txBody>
      </p:sp>
      <p:sp>
        <p:nvSpPr>
          <p:cNvPr id="4" name="Footer Placeholder 3"/>
          <p:cNvSpPr>
            <a:spLocks noGrp="1"/>
          </p:cNvSpPr>
          <p:nvPr>
            <p:ph type="ftr" sz="quarter" idx="4"/>
          </p:nvPr>
        </p:nvSpPr>
        <p:spPr/>
        <p:txBody>
          <a:bodyPr/>
          <a:lstStyle/>
          <a:p>
            <a:pPr>
              <a:defRPr/>
            </a:pPr>
            <a:endParaRPr lang="en-US"/>
          </a:p>
        </p:txBody>
      </p:sp>
      <p:sp>
        <p:nvSpPr>
          <p:cNvPr id="69636"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65D7DEB-124A-044F-A93B-560777766F01}" type="slidenum">
              <a:rPr lang="en-US" sz="1200">
                <a:latin typeface="Calibri" charset="0"/>
                <a:cs typeface="Arial" charset="0"/>
              </a:rPr>
              <a:pPr eaLnBrk="1" hangingPunct="1"/>
              <a:t>28</a:t>
            </a:fld>
            <a:endParaRPr lang="en-US" sz="1200">
              <a:latin typeface="Calibri" charset="0"/>
              <a:cs typeface="Arial" charset="0"/>
            </a:endParaRPr>
          </a:p>
        </p:txBody>
      </p:sp>
    </p:spTree>
    <p:extLst>
      <p:ext uri="{BB962C8B-B14F-4D97-AF65-F5344CB8AC3E}">
        <p14:creationId xmlns:p14="http://schemas.microsoft.com/office/powerpoint/2010/main" val="8357224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c="http://schemas.openxmlformats.org/markup-compatibility/2006" xmlns:mv="urn:schemas-microsoft-com:mac:vml" xmlns="" xmlns:ma14="http://schemas.microsoft.com/office/mac/drawingml/2011/main" val="1"/>
            </a:ext>
          </a:extLst>
        </p:spPr>
      </p:sp>
      <p:sp>
        <p:nvSpPr>
          <p:cNvPr id="716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100" b="1" dirty="0" smtClean="0">
                <a:latin typeface="Arial"/>
                <a:cs typeface="Arial"/>
              </a:rPr>
              <a:t>Instructional Goals:</a:t>
            </a:r>
          </a:p>
          <a:p>
            <a:r>
              <a:rPr lang="en-US" sz="1100" b="0" dirty="0" smtClean="0">
                <a:latin typeface="Arial"/>
                <a:cs typeface="Arial"/>
              </a:rPr>
              <a:t>Introduce</a:t>
            </a:r>
            <a:r>
              <a:rPr lang="en-US" sz="1100" b="0" baseline="0" dirty="0" smtClean="0">
                <a:latin typeface="Arial"/>
                <a:cs typeface="Arial"/>
              </a:rPr>
              <a:t> the structure and format of the Training Cards, as well as provide tips on how to use the Training Cards to facilitate a successful discussion with athletes.</a:t>
            </a:r>
          </a:p>
          <a:p>
            <a:endParaRPr lang="en-US" sz="1100" b="0" baseline="0" dirty="0" smtClean="0">
              <a:latin typeface="Arial"/>
              <a:cs typeface="Arial"/>
            </a:endParaRPr>
          </a:p>
          <a:p>
            <a:r>
              <a:rPr lang="en-US" sz="1100" b="1" baseline="0" dirty="0" smtClean="0">
                <a:latin typeface="Arial"/>
                <a:cs typeface="Arial"/>
              </a:rPr>
              <a:t>Exercise Logistics:</a:t>
            </a:r>
          </a:p>
          <a:p>
            <a:pPr>
              <a:buFontTx/>
              <a:buChar char="-"/>
            </a:pPr>
            <a:r>
              <a:rPr lang="en-US" sz="1100" b="0" baseline="0" dirty="0" smtClean="0">
                <a:latin typeface="Arial"/>
                <a:cs typeface="Arial"/>
              </a:rPr>
              <a:t>Facilitators role-play reading the Warm Up speech from the Digital Disrespect Training Card to a team. </a:t>
            </a:r>
          </a:p>
          <a:p>
            <a:pPr>
              <a:buFontTx/>
              <a:buChar char="-"/>
            </a:pPr>
            <a:r>
              <a:rPr lang="en-US" sz="1100" b="0" baseline="0" dirty="0" smtClean="0">
                <a:latin typeface="Arial"/>
                <a:cs typeface="Arial"/>
              </a:rPr>
              <a:t>Take this opportunity to model facilitation, putting the Warm Up speech into the coach’s own words. </a:t>
            </a:r>
            <a:endParaRPr lang="en-US" sz="1100" b="0" dirty="0" smtClean="0">
              <a:latin typeface="Arial"/>
              <a:cs typeface="Arial"/>
            </a:endParaRPr>
          </a:p>
          <a:p>
            <a:endParaRPr lang="en-US" sz="1100" dirty="0" smtClean="0">
              <a:latin typeface="Arial"/>
              <a:cs typeface="Arial"/>
            </a:endParaRPr>
          </a:p>
          <a:p>
            <a:r>
              <a:rPr lang="en-US" sz="1100" b="1" dirty="0" smtClean="0">
                <a:latin typeface="Arial"/>
                <a:cs typeface="Arial"/>
              </a:rPr>
              <a:t>Discussion Points:</a:t>
            </a:r>
          </a:p>
          <a:p>
            <a:pPr>
              <a:buFontTx/>
              <a:buChar char="-"/>
            </a:pPr>
            <a:r>
              <a:rPr lang="en-US" sz="1100" dirty="0" smtClean="0">
                <a:latin typeface="Arial"/>
                <a:cs typeface="Arial"/>
              </a:rPr>
              <a:t>Why </a:t>
            </a:r>
            <a:r>
              <a:rPr lang="en-US" sz="1100" dirty="0">
                <a:latin typeface="Arial"/>
                <a:cs typeface="Arial"/>
              </a:rPr>
              <a:t>do you start practice with a warm up?</a:t>
            </a:r>
            <a:r>
              <a:rPr lang="en-US" sz="1100" dirty="0" smtClean="0">
                <a:latin typeface="Arial"/>
                <a:cs typeface="Arial"/>
              </a:rPr>
              <a:t> In order to get </a:t>
            </a:r>
            <a:r>
              <a:rPr lang="en-US" sz="1100" dirty="0">
                <a:latin typeface="Arial"/>
                <a:cs typeface="Arial"/>
              </a:rPr>
              <a:t>athletes prepared/ready to participate fully and </a:t>
            </a:r>
            <a:r>
              <a:rPr lang="en-US" sz="1100" dirty="0" smtClean="0">
                <a:latin typeface="Arial"/>
                <a:cs typeface="Arial"/>
              </a:rPr>
              <a:t>safely. This part of the Training</a:t>
            </a:r>
            <a:r>
              <a:rPr lang="en-US" sz="1100" baseline="0" dirty="0" smtClean="0">
                <a:latin typeface="Arial"/>
                <a:cs typeface="Arial"/>
              </a:rPr>
              <a:t> Card is designed to introduce athletes to the weekly topic.</a:t>
            </a:r>
          </a:p>
          <a:p>
            <a:pPr>
              <a:buFontTx/>
              <a:buChar char="-"/>
            </a:pPr>
            <a:r>
              <a:rPr lang="en-US" sz="1100" baseline="0" dirty="0" smtClean="0">
                <a:latin typeface="Arial"/>
                <a:cs typeface="Arial"/>
              </a:rPr>
              <a:t>It’s helpful to read the Warm Up speech in advance of the weekly CBIM lesson to familiarize yourself with the content.</a:t>
            </a:r>
          </a:p>
          <a:p>
            <a:pPr>
              <a:buFontTx/>
              <a:buChar char="-"/>
            </a:pPr>
            <a:r>
              <a:rPr lang="en-US" sz="1100" baseline="0" dirty="0" smtClean="0">
                <a:latin typeface="Arial"/>
                <a:cs typeface="Arial"/>
              </a:rPr>
              <a:t>It’s up to you to decide whether you want to read the Warm Up speech directly from the Training Card or tailor it to your own style. Whatever makes you feel most comfortable.</a:t>
            </a:r>
          </a:p>
        </p:txBody>
      </p:sp>
      <p:sp>
        <p:nvSpPr>
          <p:cNvPr id="4" name="Footer Placeholder 3"/>
          <p:cNvSpPr>
            <a:spLocks noGrp="1"/>
          </p:cNvSpPr>
          <p:nvPr>
            <p:ph type="ftr" sz="quarter" idx="4"/>
          </p:nvPr>
        </p:nvSpPr>
        <p:spPr/>
        <p:txBody>
          <a:bodyPr/>
          <a:lstStyle/>
          <a:p>
            <a:pPr>
              <a:defRPr/>
            </a:pPr>
            <a:endParaRPr lang="en-US"/>
          </a:p>
        </p:txBody>
      </p:sp>
      <p:sp>
        <p:nvSpPr>
          <p:cNvPr id="71684"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0ED3F22-DFD6-E548-A698-06FF41D414BC}" type="slidenum">
              <a:rPr lang="en-US" sz="1200">
                <a:latin typeface="Calibri" charset="0"/>
                <a:cs typeface="Arial" charset="0"/>
              </a:rPr>
              <a:pPr eaLnBrk="1" hangingPunct="1"/>
              <a:t>29</a:t>
            </a:fld>
            <a:endParaRPr lang="en-US" sz="1200">
              <a:latin typeface="Calibri" charset="0"/>
              <a:cs typeface="Arial" charset="0"/>
            </a:endParaRPr>
          </a:p>
        </p:txBody>
      </p:sp>
    </p:spTree>
    <p:extLst>
      <p:ext uri="{BB962C8B-B14F-4D97-AF65-F5344CB8AC3E}">
        <p14:creationId xmlns:p14="http://schemas.microsoft.com/office/powerpoint/2010/main" val="1318268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c="http://schemas.openxmlformats.org/markup-compatibility/2006" xmlns:mv="urn:schemas-microsoft-com:mac:vml" xmlns="" xmlns:ma14="http://schemas.microsoft.com/office/mac/drawingml/2011/main" val="1"/>
            </a:ext>
          </a:extLst>
        </p:spPr>
      </p:sp>
      <p:sp>
        <p:nvSpPr>
          <p:cNvPr id="3" name="Notes Placeholder 2"/>
          <p:cNvSpPr>
            <a:spLocks noGrp="1"/>
          </p:cNvSpPr>
          <p:nvPr>
            <p:ph type="body" idx="1"/>
          </p:nvPr>
        </p:nvSpPr>
        <p:spPr/>
        <p:txBody>
          <a:bodyPr>
            <a:normAutofit fontScale="92500" lnSpcReduction="10000"/>
          </a:bodyPr>
          <a:lstStyle/>
          <a:p>
            <a:r>
              <a:rPr lang="en-US" sz="1100" b="1" dirty="0" smtClean="0">
                <a:latin typeface="Arial"/>
                <a:cs typeface="Arial"/>
              </a:rPr>
              <a:t>Instructional Goals:</a:t>
            </a:r>
          </a:p>
          <a:p>
            <a:r>
              <a:rPr lang="en-US" sz="1100" b="0" dirty="0" smtClean="0">
                <a:latin typeface="Arial"/>
                <a:cs typeface="Arial"/>
              </a:rPr>
              <a:t>Introduce</a:t>
            </a:r>
            <a:r>
              <a:rPr lang="en-US" sz="1100" b="0" baseline="0" dirty="0" smtClean="0">
                <a:latin typeface="Arial"/>
                <a:cs typeface="Arial"/>
              </a:rPr>
              <a:t> the structure and format of the Training Cards, as well as provide tips on how to use the Training Cards to facilitate a successful discussion with athletes.</a:t>
            </a:r>
          </a:p>
          <a:p>
            <a:endParaRPr lang="en-US" sz="1100" b="0" baseline="0" dirty="0" smtClean="0">
              <a:latin typeface="Arial"/>
              <a:ea typeface="+mn-ea"/>
              <a:cs typeface="Arial"/>
            </a:endParaRPr>
          </a:p>
          <a:p>
            <a:r>
              <a:rPr lang="en-US" sz="1100" b="1" baseline="0" dirty="0" smtClean="0">
                <a:solidFill>
                  <a:schemeClr val="tx1">
                    <a:lumMod val="50000"/>
                  </a:schemeClr>
                </a:solidFill>
                <a:latin typeface="Arial"/>
                <a:ea typeface="+mn-ea"/>
                <a:cs typeface="Arial"/>
              </a:rPr>
              <a:t>Exercise Logistics:</a:t>
            </a:r>
          </a:p>
          <a:p>
            <a:pPr>
              <a:buFontTx/>
              <a:buChar char="-"/>
            </a:pPr>
            <a:r>
              <a:rPr lang="en-US" sz="1100" b="0" baseline="0" dirty="0" smtClean="0">
                <a:solidFill>
                  <a:schemeClr val="tx1">
                    <a:lumMod val="50000"/>
                  </a:schemeClr>
                </a:solidFill>
                <a:latin typeface="Arial"/>
                <a:ea typeface="+mn-ea"/>
                <a:cs typeface="Arial"/>
              </a:rPr>
              <a:t>Facilitators role-play using the Ask the Players from the Digital Disrespect Training Card as a guide for discussion with athletes. </a:t>
            </a:r>
          </a:p>
          <a:p>
            <a:pPr>
              <a:buFontTx/>
              <a:buChar char="-"/>
            </a:pPr>
            <a:r>
              <a:rPr lang="en-US" sz="1100" b="0" baseline="0" dirty="0" smtClean="0">
                <a:solidFill>
                  <a:schemeClr val="tx1">
                    <a:lumMod val="50000"/>
                  </a:schemeClr>
                </a:solidFill>
                <a:latin typeface="Arial"/>
                <a:ea typeface="+mn-ea"/>
                <a:cs typeface="Arial"/>
              </a:rPr>
              <a:t>Again, this is an opportunity to model facilitation skills, asking follow-up questions and mirroring back what the coach has heard from his “athletes”.</a:t>
            </a:r>
            <a:endParaRPr lang="en-US" sz="1100" b="0" dirty="0" smtClean="0">
              <a:solidFill>
                <a:schemeClr val="tx1">
                  <a:lumMod val="50000"/>
                </a:schemeClr>
              </a:solidFill>
              <a:latin typeface="Arial"/>
              <a:ea typeface="+mn-ea"/>
              <a:cs typeface="Arial"/>
            </a:endParaRPr>
          </a:p>
          <a:p>
            <a:pPr>
              <a:defRPr/>
            </a:pPr>
            <a:endParaRPr lang="en-US" sz="1100" dirty="0" smtClean="0">
              <a:solidFill>
                <a:schemeClr val="tx1">
                  <a:lumMod val="50000"/>
                </a:schemeClr>
              </a:solidFill>
              <a:latin typeface="Arial"/>
              <a:ea typeface="+mn-ea"/>
              <a:cs typeface="Arial"/>
            </a:endParaRPr>
          </a:p>
          <a:p>
            <a:pPr>
              <a:defRPr/>
            </a:pPr>
            <a:r>
              <a:rPr lang="en-US" sz="1100" b="1" dirty="0" smtClean="0">
                <a:solidFill>
                  <a:schemeClr val="tx1">
                    <a:lumMod val="50000"/>
                  </a:schemeClr>
                </a:solidFill>
                <a:latin typeface="Arial"/>
                <a:ea typeface="+mn-ea"/>
                <a:cs typeface="Arial"/>
              </a:rPr>
              <a:t>Discussion Points:</a:t>
            </a:r>
          </a:p>
          <a:p>
            <a:pPr>
              <a:buFontTx/>
              <a:buChar char="-"/>
              <a:defRPr/>
            </a:pPr>
            <a:r>
              <a:rPr lang="en-US" sz="1100" dirty="0" smtClean="0">
                <a:solidFill>
                  <a:schemeClr val="tx1">
                    <a:lumMod val="50000"/>
                  </a:schemeClr>
                </a:solidFill>
                <a:latin typeface="Arial"/>
                <a:ea typeface="+mn-ea"/>
                <a:cs typeface="Arial"/>
              </a:rPr>
              <a:t>This is where most of the learning and development happens. It is like running drills</a:t>
            </a:r>
            <a:r>
              <a:rPr lang="en-US" sz="1100" baseline="0" dirty="0" smtClean="0">
                <a:solidFill>
                  <a:schemeClr val="tx1">
                    <a:lumMod val="50000"/>
                  </a:schemeClr>
                </a:solidFill>
                <a:latin typeface="Arial"/>
                <a:ea typeface="+mn-ea"/>
                <a:cs typeface="Arial"/>
              </a:rPr>
              <a:t> or</a:t>
            </a:r>
            <a:r>
              <a:rPr lang="en-US" sz="1100" dirty="0" smtClean="0">
                <a:solidFill>
                  <a:schemeClr val="tx1">
                    <a:lumMod val="50000"/>
                  </a:schemeClr>
                </a:solidFill>
                <a:latin typeface="Arial"/>
                <a:ea typeface="+mn-ea"/>
                <a:cs typeface="Arial"/>
              </a:rPr>
              <a:t> practicing plays. Gives athletes a chance to work though the information or skills</a:t>
            </a:r>
            <a:r>
              <a:rPr lang="en-US" sz="1100" baseline="0" dirty="0" smtClean="0">
                <a:solidFill>
                  <a:schemeClr val="tx1">
                    <a:lumMod val="50000"/>
                  </a:schemeClr>
                </a:solidFill>
                <a:latin typeface="Arial"/>
                <a:ea typeface="+mn-ea"/>
                <a:cs typeface="Arial"/>
              </a:rPr>
              <a:t> for themselves.</a:t>
            </a:r>
            <a:r>
              <a:rPr lang="en-US" sz="1100" dirty="0" smtClean="0">
                <a:solidFill>
                  <a:schemeClr val="tx1">
                    <a:lumMod val="50000"/>
                  </a:schemeClr>
                </a:solidFill>
                <a:latin typeface="Arial"/>
                <a:ea typeface="+mn-ea"/>
                <a:cs typeface="Arial"/>
              </a:rPr>
              <a:t> </a:t>
            </a:r>
          </a:p>
          <a:p>
            <a:pPr>
              <a:buFontTx/>
              <a:buChar char="-"/>
              <a:defRPr/>
            </a:pPr>
            <a:r>
              <a:rPr lang="en-US" sz="1100" dirty="0" smtClean="0">
                <a:solidFill>
                  <a:schemeClr val="tx1">
                    <a:lumMod val="50000"/>
                  </a:schemeClr>
                </a:solidFill>
                <a:latin typeface="Arial"/>
                <a:ea typeface="+mn-ea"/>
                <a:cs typeface="Arial"/>
              </a:rPr>
              <a:t>This</a:t>
            </a:r>
            <a:r>
              <a:rPr lang="en-US" sz="1100" baseline="0" dirty="0" smtClean="0">
                <a:solidFill>
                  <a:schemeClr val="tx1">
                    <a:lumMod val="50000"/>
                  </a:schemeClr>
                </a:solidFill>
                <a:latin typeface="Arial"/>
                <a:ea typeface="+mn-ea"/>
                <a:cs typeface="Arial"/>
              </a:rPr>
              <a:t> is the part of CBIM lessons that may take practice before it feels comfortable. It’s important that CBIM lessons aren’t just a lecture delivered to the athletes. Instead, they should be more like a conversation that you guide, using the Ask the Players section of the Training Cards as your tool.</a:t>
            </a:r>
          </a:p>
          <a:p>
            <a:pPr>
              <a:buFontTx/>
              <a:buChar char="-"/>
              <a:defRPr/>
            </a:pPr>
            <a:r>
              <a:rPr lang="en-US" sz="1100" dirty="0" smtClean="0">
                <a:solidFill>
                  <a:schemeClr val="tx1">
                    <a:lumMod val="50000"/>
                  </a:schemeClr>
                </a:solidFill>
                <a:latin typeface="Arial"/>
                <a:ea typeface="ＭＳ Ｐゴシック" pitchFamily="34" charset="-128"/>
                <a:cs typeface="Arial"/>
              </a:rPr>
              <a:t>Ask open ended questions- Not ones that can be answered with a</a:t>
            </a:r>
            <a:r>
              <a:rPr lang="en-US" sz="1100" baseline="0" dirty="0" smtClean="0">
                <a:solidFill>
                  <a:schemeClr val="tx1">
                    <a:lumMod val="50000"/>
                  </a:schemeClr>
                </a:solidFill>
                <a:latin typeface="Arial"/>
                <a:ea typeface="ＭＳ Ｐゴシック" pitchFamily="34" charset="-128"/>
                <a:cs typeface="Arial"/>
              </a:rPr>
              <a:t> simple</a:t>
            </a:r>
            <a:r>
              <a:rPr lang="en-US" sz="1100" dirty="0" smtClean="0">
                <a:solidFill>
                  <a:schemeClr val="tx1">
                    <a:lumMod val="50000"/>
                  </a:schemeClr>
                </a:solidFill>
                <a:latin typeface="Arial"/>
                <a:ea typeface="ＭＳ Ｐゴシック" pitchFamily="34" charset="-128"/>
                <a:cs typeface="Arial"/>
              </a:rPr>
              <a:t> “yes” or “no”. They are meant to solicit thoughtful responses from your athletes. If you’re unsure about</a:t>
            </a:r>
            <a:r>
              <a:rPr lang="en-US" sz="1100" baseline="0" dirty="0" smtClean="0">
                <a:solidFill>
                  <a:schemeClr val="tx1">
                    <a:lumMod val="50000"/>
                  </a:schemeClr>
                </a:solidFill>
                <a:latin typeface="Arial"/>
                <a:ea typeface="ＭＳ Ｐゴシック" pitchFamily="34" charset="-128"/>
                <a:cs typeface="Arial"/>
              </a:rPr>
              <a:t> something an athlete said, ask them to clarify or ask a follow-up question until you understand what they’re trying to say.</a:t>
            </a:r>
            <a:endParaRPr lang="en-US" sz="1100" dirty="0" smtClean="0">
              <a:solidFill>
                <a:schemeClr val="tx1">
                  <a:lumMod val="50000"/>
                </a:schemeClr>
              </a:solidFill>
              <a:latin typeface="Arial"/>
              <a:ea typeface="ＭＳ Ｐゴシック" pitchFamily="34" charset="-128"/>
              <a:cs typeface="Arial"/>
            </a:endParaRPr>
          </a:p>
          <a:p>
            <a:pPr>
              <a:buFontTx/>
              <a:buChar char="-"/>
              <a:defRPr/>
            </a:pPr>
            <a:r>
              <a:rPr lang="en-US" sz="1100" dirty="0" smtClean="0">
                <a:solidFill>
                  <a:schemeClr val="tx1">
                    <a:lumMod val="50000"/>
                  </a:schemeClr>
                </a:solidFill>
                <a:latin typeface="Arial"/>
                <a:ea typeface="ＭＳ Ｐゴシック" pitchFamily="34" charset="-128"/>
                <a:cs typeface="Arial"/>
              </a:rPr>
              <a:t>Repeat back what you think you hear athletes say to clarify and make sure you understand and captured the meaning correctly. </a:t>
            </a:r>
            <a:endParaRPr lang="en-US" sz="1100" baseline="0" dirty="0" smtClean="0">
              <a:solidFill>
                <a:schemeClr val="tx1">
                  <a:lumMod val="50000"/>
                </a:schemeClr>
              </a:solidFill>
              <a:latin typeface="Arial"/>
              <a:ea typeface="ＭＳ Ｐゴシック" pitchFamily="34" charset="-128"/>
              <a:cs typeface="Arial"/>
            </a:endParaRPr>
          </a:p>
          <a:p>
            <a:pPr>
              <a:buFontTx/>
              <a:buChar char="-"/>
              <a:defRPr/>
            </a:pPr>
            <a:r>
              <a:rPr lang="en-US" sz="1100" dirty="0" smtClean="0">
                <a:solidFill>
                  <a:schemeClr val="tx1">
                    <a:lumMod val="50000"/>
                  </a:schemeClr>
                </a:solidFill>
                <a:latin typeface="Arial"/>
                <a:ea typeface="ＭＳ Ｐゴシック" pitchFamily="34" charset="-128"/>
                <a:cs typeface="Arial"/>
              </a:rPr>
              <a:t>If you don’t know the answer to an athlete’s question, it’s</a:t>
            </a:r>
            <a:r>
              <a:rPr lang="en-US" sz="1100" baseline="0" dirty="0" smtClean="0">
                <a:solidFill>
                  <a:schemeClr val="tx1">
                    <a:lumMod val="50000"/>
                  </a:schemeClr>
                </a:solidFill>
                <a:latin typeface="Arial"/>
                <a:ea typeface="ＭＳ Ｐゴシック" pitchFamily="34" charset="-128"/>
                <a:cs typeface="Arial"/>
              </a:rPr>
              <a:t> okay to say that you aren’t sure. Write down their question and follow up with the CBIM liaison/contact for support.</a:t>
            </a:r>
          </a:p>
        </p:txBody>
      </p:sp>
      <p:sp>
        <p:nvSpPr>
          <p:cNvPr id="4" name="Footer Placeholder 3"/>
          <p:cNvSpPr>
            <a:spLocks noGrp="1"/>
          </p:cNvSpPr>
          <p:nvPr>
            <p:ph type="ftr" sz="quarter" idx="4"/>
          </p:nvPr>
        </p:nvSpPr>
        <p:spPr/>
        <p:txBody>
          <a:bodyPr/>
          <a:lstStyle/>
          <a:p>
            <a:pPr>
              <a:defRPr/>
            </a:pPr>
            <a:endParaRPr lang="en-US"/>
          </a:p>
        </p:txBody>
      </p:sp>
      <p:sp>
        <p:nvSpPr>
          <p:cNvPr id="73732"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AC3CA48-BA3D-7046-B854-67A37BE21758}" type="slidenum">
              <a:rPr lang="en-US" sz="1200">
                <a:latin typeface="Calibri" charset="0"/>
                <a:cs typeface="Arial" charset="0"/>
              </a:rPr>
              <a:pPr eaLnBrk="1" hangingPunct="1"/>
              <a:t>30</a:t>
            </a:fld>
            <a:endParaRPr lang="en-US" sz="1200">
              <a:latin typeface="Calibri" charset="0"/>
              <a:cs typeface="Arial" charset="0"/>
            </a:endParaRPr>
          </a:p>
        </p:txBody>
      </p:sp>
    </p:spTree>
    <p:extLst>
      <p:ext uri="{BB962C8B-B14F-4D97-AF65-F5344CB8AC3E}">
        <p14:creationId xmlns:p14="http://schemas.microsoft.com/office/powerpoint/2010/main" val="1004868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c="http://schemas.openxmlformats.org/markup-compatibility/2006" xmlns:mv="urn:schemas-microsoft-com:mac:vml" xmlns="" xmlns:ma14="http://schemas.microsoft.com/office/mac/drawingml/2011/main" val="1"/>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100" b="1" dirty="0" smtClean="0">
                <a:latin typeface="Arial"/>
                <a:cs typeface="Arial"/>
              </a:rPr>
              <a:t>Instructional Goals:</a:t>
            </a:r>
          </a:p>
          <a:p>
            <a:r>
              <a:rPr lang="en-US" sz="1100" dirty="0" smtClean="0">
                <a:latin typeface="Arial"/>
                <a:cs typeface="Arial"/>
              </a:rPr>
              <a:t>This video introduces</a:t>
            </a:r>
            <a:r>
              <a:rPr lang="en-US" sz="1100" baseline="0" dirty="0" smtClean="0">
                <a:latin typeface="Arial"/>
                <a:cs typeface="Arial"/>
              </a:rPr>
              <a:t> CBIM through testimonials from coaches and athletes who have participated in the program. Especially if trainers are not athletes or coaches themselves, it can help for coaches to hear from other coaches about the impact of the program right away.</a:t>
            </a:r>
            <a:endParaRPr lang="en-US" sz="1100" b="1" dirty="0" smtClean="0">
              <a:latin typeface="Arial"/>
              <a:cs typeface="Arial"/>
            </a:endParaRPr>
          </a:p>
          <a:p>
            <a:endParaRPr lang="en-US" sz="1100" b="1" dirty="0" smtClean="0">
              <a:latin typeface="Arial"/>
              <a:cs typeface="Arial"/>
            </a:endParaRPr>
          </a:p>
          <a:p>
            <a:r>
              <a:rPr lang="en-US" sz="1100" b="1" dirty="0" smtClean="0">
                <a:latin typeface="Arial"/>
                <a:cs typeface="Arial"/>
              </a:rPr>
              <a:t>Exercise</a:t>
            </a:r>
            <a:r>
              <a:rPr lang="en-US" sz="1100" b="1" baseline="0" dirty="0" smtClean="0">
                <a:latin typeface="Arial"/>
                <a:cs typeface="Arial"/>
              </a:rPr>
              <a:t> Logistics:</a:t>
            </a:r>
          </a:p>
          <a:p>
            <a:pPr>
              <a:buFontTx/>
              <a:buChar char="-"/>
            </a:pPr>
            <a:r>
              <a:rPr lang="en-US" sz="1100" b="0" baseline="0" dirty="0" smtClean="0">
                <a:latin typeface="Arial"/>
                <a:cs typeface="Arial"/>
              </a:rPr>
              <a:t>Before the training begins, make sure to test the internet connection in the room where the training will be held. Have the video queued up and loading on your computer’s internet browser. Video can be found here: https://</a:t>
            </a:r>
            <a:r>
              <a:rPr lang="en-US" sz="1100" b="0" baseline="0" dirty="0" err="1" smtClean="0">
                <a:latin typeface="Arial"/>
                <a:cs typeface="Arial"/>
              </a:rPr>
              <a:t>www.youtube.com/watch?v</a:t>
            </a:r>
            <a:r>
              <a:rPr lang="en-US" sz="1100" b="0" baseline="0" dirty="0" smtClean="0">
                <a:latin typeface="Arial"/>
                <a:cs typeface="Arial"/>
              </a:rPr>
              <a:t>=N8N5emwY-wE</a:t>
            </a:r>
          </a:p>
          <a:p>
            <a:pPr>
              <a:buFontTx/>
              <a:buChar char="-"/>
            </a:pPr>
            <a:r>
              <a:rPr lang="en-US" sz="1100" b="0" dirty="0" smtClean="0">
                <a:latin typeface="Arial"/>
                <a:cs typeface="Arial"/>
              </a:rPr>
              <a:t>If you are unable to access the internet during</a:t>
            </a:r>
            <a:r>
              <a:rPr lang="en-US" sz="1100" b="0" baseline="0" dirty="0" smtClean="0">
                <a:latin typeface="Arial"/>
                <a:cs typeface="Arial"/>
              </a:rPr>
              <a:t> your presentation, email Futures Without Violence staff for the video files OR omit the video from your presentation and send it to coaches via email separately.</a:t>
            </a:r>
            <a:endParaRPr lang="en-US" sz="1100" b="0" dirty="0" smtClean="0">
              <a:latin typeface="Arial"/>
              <a:cs typeface="Arial"/>
            </a:endParaRPr>
          </a:p>
          <a:p>
            <a:endParaRPr lang="en-US" sz="1100" baseline="0" dirty="0" smtClean="0">
              <a:latin typeface="Arial"/>
              <a:cs typeface="Arial"/>
            </a:endParaRPr>
          </a:p>
          <a:p>
            <a:r>
              <a:rPr lang="en-US" sz="1100" b="1" baseline="0" dirty="0" smtClean="0">
                <a:latin typeface="Arial"/>
                <a:cs typeface="Arial"/>
              </a:rPr>
              <a:t>Discussion Points:</a:t>
            </a:r>
          </a:p>
          <a:p>
            <a:r>
              <a:rPr lang="en-US" sz="1100" b="0" dirty="0" smtClean="0">
                <a:latin typeface="Arial"/>
                <a:cs typeface="Arial"/>
              </a:rPr>
              <a:t>- Now</a:t>
            </a:r>
            <a:r>
              <a:rPr lang="en-US" sz="1100" b="0" baseline="0" dirty="0" smtClean="0">
                <a:latin typeface="Arial"/>
                <a:cs typeface="Arial"/>
              </a:rPr>
              <a:t> that you’ve heard from some of the leaders of CBIM, we’ll have a chance to focus on the nuts and bolts of the program, the issues it addresses, and practice how to facilitate CBIM weekly lessons.</a:t>
            </a:r>
            <a:endParaRPr lang="en-US" sz="1100" b="0" dirty="0" smtClean="0">
              <a:latin typeface="Arial"/>
              <a:cs typeface="Arial"/>
            </a:endParaRPr>
          </a:p>
        </p:txBody>
      </p:sp>
      <p:sp>
        <p:nvSpPr>
          <p:cNvPr id="4" name="Footer Placeholder 3"/>
          <p:cNvSpPr>
            <a:spLocks noGrp="1"/>
          </p:cNvSpPr>
          <p:nvPr>
            <p:ph type="ftr" sz="quarter" idx="4"/>
          </p:nvPr>
        </p:nvSpPr>
        <p:spPr/>
        <p:txBody>
          <a:bodyPr/>
          <a:lstStyle/>
          <a:p>
            <a:pPr>
              <a:defRPr/>
            </a:pPr>
            <a:endParaRPr lang="en-US"/>
          </a:p>
        </p:txBody>
      </p:sp>
      <p:sp>
        <p:nvSpPr>
          <p:cNvPr id="21508"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D1DEC02-928C-4F41-B5D6-12AF3EAC6E11}" type="slidenum">
              <a:rPr lang="en-US" sz="1200">
                <a:latin typeface="Calibri" charset="0"/>
                <a:cs typeface="Arial" charset="0"/>
              </a:rPr>
              <a:pPr eaLnBrk="1" hangingPunct="1"/>
              <a:t>3</a:t>
            </a:fld>
            <a:endParaRPr lang="en-US" sz="1200">
              <a:latin typeface="Calibri" charset="0"/>
              <a:cs typeface="Arial" charset="0"/>
            </a:endParaRPr>
          </a:p>
        </p:txBody>
      </p:sp>
    </p:spTree>
    <p:extLst>
      <p:ext uri="{BB962C8B-B14F-4D97-AF65-F5344CB8AC3E}">
        <p14:creationId xmlns:p14="http://schemas.microsoft.com/office/powerpoint/2010/main" val="21099537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c="http://schemas.openxmlformats.org/markup-compatibility/2006" xmlns:mv="urn:schemas-microsoft-com:mac:vml" xmlns="" xmlns:ma14="http://schemas.microsoft.com/office/mac/drawingml/2011/main" val="1"/>
            </a:ext>
          </a:extLst>
        </p:spPr>
      </p:sp>
      <p:sp>
        <p:nvSpPr>
          <p:cNvPr id="757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100" b="1" dirty="0" smtClean="0">
                <a:solidFill>
                  <a:schemeClr val="tx1">
                    <a:lumMod val="50000"/>
                  </a:schemeClr>
                </a:solidFill>
                <a:latin typeface="Arial"/>
                <a:cs typeface="Arial"/>
              </a:rPr>
              <a:t>Instructional Goals:</a:t>
            </a:r>
          </a:p>
          <a:p>
            <a:r>
              <a:rPr lang="en-US" sz="1100" b="0" dirty="0" smtClean="0">
                <a:solidFill>
                  <a:schemeClr val="tx1">
                    <a:lumMod val="50000"/>
                  </a:schemeClr>
                </a:solidFill>
                <a:latin typeface="Arial"/>
                <a:cs typeface="Arial"/>
              </a:rPr>
              <a:t>Introduce</a:t>
            </a:r>
            <a:r>
              <a:rPr lang="en-US" sz="1100" b="0" baseline="0" dirty="0" smtClean="0">
                <a:solidFill>
                  <a:schemeClr val="tx1">
                    <a:lumMod val="50000"/>
                  </a:schemeClr>
                </a:solidFill>
                <a:latin typeface="Arial"/>
                <a:cs typeface="Arial"/>
              </a:rPr>
              <a:t> the structure and format of the Training Cards, as well as provide tips on how to use the Training Cards to facilitate a successful discussion with athletes.</a:t>
            </a:r>
          </a:p>
          <a:p>
            <a:endParaRPr lang="en-US" sz="1100" b="0" baseline="0" dirty="0" smtClean="0">
              <a:solidFill>
                <a:schemeClr val="tx1">
                  <a:lumMod val="50000"/>
                </a:schemeClr>
              </a:solidFill>
              <a:latin typeface="Arial"/>
              <a:cs typeface="Arial"/>
            </a:endParaRPr>
          </a:p>
          <a:p>
            <a:r>
              <a:rPr lang="en-US" sz="1100" b="1" baseline="0" dirty="0" smtClean="0">
                <a:solidFill>
                  <a:schemeClr val="tx1">
                    <a:lumMod val="50000"/>
                  </a:schemeClr>
                </a:solidFill>
                <a:latin typeface="Arial"/>
                <a:cs typeface="Arial"/>
              </a:rPr>
              <a:t>Exercise Logistics:</a:t>
            </a:r>
          </a:p>
          <a:p>
            <a:r>
              <a:rPr lang="en-US" sz="1100" b="0" baseline="0" dirty="0" smtClean="0">
                <a:solidFill>
                  <a:schemeClr val="tx1">
                    <a:lumMod val="50000"/>
                  </a:schemeClr>
                </a:solidFill>
                <a:latin typeface="Arial"/>
                <a:cs typeface="Arial"/>
              </a:rPr>
              <a:t>- Facilitators role-play the Discussion Points &amp; Wrap Up section of the Digital Disrespect Training Card. Take this opportunity to model how coaches can put the script from the Training Cards into their own words, or read directly from the Card.</a:t>
            </a:r>
            <a:endParaRPr lang="en-US" sz="1100" b="0" dirty="0" smtClean="0">
              <a:solidFill>
                <a:schemeClr val="tx1">
                  <a:lumMod val="50000"/>
                </a:schemeClr>
              </a:solidFill>
              <a:latin typeface="Arial"/>
              <a:cs typeface="Arial"/>
            </a:endParaRPr>
          </a:p>
          <a:p>
            <a:pPr marL="0" lvl="2"/>
            <a:endParaRPr lang="en-US" sz="1100" dirty="0" smtClean="0">
              <a:solidFill>
                <a:schemeClr val="tx1">
                  <a:lumMod val="50000"/>
                </a:schemeClr>
              </a:solidFill>
              <a:latin typeface="Arial"/>
              <a:cs typeface="Arial"/>
            </a:endParaRPr>
          </a:p>
          <a:p>
            <a:pPr marL="0" lvl="2"/>
            <a:r>
              <a:rPr lang="en-US" sz="1100" b="1" dirty="0" smtClean="0">
                <a:solidFill>
                  <a:schemeClr val="tx1">
                    <a:lumMod val="50000"/>
                  </a:schemeClr>
                </a:solidFill>
                <a:latin typeface="Arial"/>
                <a:cs typeface="Arial"/>
              </a:rPr>
              <a:t>Discussion Points:</a:t>
            </a:r>
          </a:p>
          <a:p>
            <a:pPr marL="0" lvl="2">
              <a:buFontTx/>
              <a:buChar char="-"/>
            </a:pPr>
            <a:r>
              <a:rPr lang="en-US" sz="1100" dirty="0" smtClean="0">
                <a:solidFill>
                  <a:schemeClr val="tx1">
                    <a:lumMod val="50000"/>
                  </a:schemeClr>
                </a:solidFill>
                <a:latin typeface="Arial"/>
                <a:cs typeface="Arial"/>
              </a:rPr>
              <a:t>This </a:t>
            </a:r>
            <a:r>
              <a:rPr lang="en-US" sz="1100" dirty="0">
                <a:solidFill>
                  <a:schemeClr val="tx1">
                    <a:lumMod val="50000"/>
                  </a:schemeClr>
                </a:solidFill>
                <a:latin typeface="Arial"/>
                <a:cs typeface="Arial"/>
              </a:rPr>
              <a:t>is like the final huddle in practice. Recapping what you did, what you are still working on, and looking ahead to the next game. </a:t>
            </a:r>
            <a:r>
              <a:rPr lang="en-US" sz="1100" dirty="0" smtClean="0">
                <a:solidFill>
                  <a:schemeClr val="tx1">
                    <a:lumMod val="50000"/>
                  </a:schemeClr>
                </a:solidFill>
                <a:latin typeface="Arial"/>
                <a:cs typeface="Arial"/>
              </a:rPr>
              <a:t> </a:t>
            </a:r>
          </a:p>
          <a:p>
            <a:pPr marL="0" lvl="2">
              <a:buFontTx/>
              <a:buChar char="-"/>
            </a:pPr>
            <a:r>
              <a:rPr lang="en-US" sz="1100" dirty="0" smtClean="0">
                <a:solidFill>
                  <a:schemeClr val="tx1">
                    <a:lumMod val="50000"/>
                  </a:schemeClr>
                </a:solidFill>
                <a:latin typeface="Arial"/>
                <a:cs typeface="Arial"/>
              </a:rPr>
              <a:t>Summarizing</a:t>
            </a:r>
            <a:r>
              <a:rPr lang="en-US" sz="1100" dirty="0">
                <a:solidFill>
                  <a:schemeClr val="tx1">
                    <a:lumMod val="50000"/>
                  </a:schemeClr>
                </a:solidFill>
                <a:latin typeface="Arial"/>
                <a:cs typeface="Arial"/>
              </a:rPr>
              <a:t>- Restate key points from the discussion to highlight objectives and </a:t>
            </a:r>
            <a:r>
              <a:rPr lang="en-US" sz="1100" dirty="0" smtClean="0">
                <a:solidFill>
                  <a:schemeClr val="tx1">
                    <a:lumMod val="50000"/>
                  </a:schemeClr>
                </a:solidFill>
                <a:latin typeface="Arial"/>
                <a:cs typeface="Arial"/>
              </a:rPr>
              <a:t>offer </a:t>
            </a:r>
            <a:r>
              <a:rPr lang="en-US" sz="1100" dirty="0">
                <a:solidFill>
                  <a:schemeClr val="tx1">
                    <a:lumMod val="50000"/>
                  </a:schemeClr>
                </a:solidFill>
                <a:latin typeface="Arial"/>
                <a:cs typeface="Arial"/>
              </a:rPr>
              <a:t>a chance to conclude with expectations for respectful behaviors from now on. </a:t>
            </a:r>
            <a:r>
              <a:rPr lang="en-US" sz="1100" dirty="0" smtClean="0">
                <a:solidFill>
                  <a:schemeClr val="tx1">
                    <a:lumMod val="50000"/>
                  </a:schemeClr>
                </a:solidFill>
                <a:latin typeface="Arial"/>
                <a:cs typeface="Arial"/>
              </a:rPr>
              <a:t> </a:t>
            </a:r>
          </a:p>
          <a:p>
            <a:pPr marL="0" lvl="2">
              <a:buFontTx/>
              <a:buChar char="-"/>
            </a:pPr>
            <a:r>
              <a:rPr lang="en-US" sz="1100" dirty="0" smtClean="0">
                <a:solidFill>
                  <a:schemeClr val="tx1">
                    <a:lumMod val="50000"/>
                  </a:schemeClr>
                </a:solidFill>
                <a:latin typeface="Arial"/>
                <a:cs typeface="Arial"/>
              </a:rPr>
              <a:t>Similar</a:t>
            </a:r>
            <a:r>
              <a:rPr lang="en-US" sz="1100" baseline="0" dirty="0" smtClean="0">
                <a:solidFill>
                  <a:schemeClr val="tx1">
                    <a:lumMod val="50000"/>
                  </a:schemeClr>
                </a:solidFill>
                <a:latin typeface="Arial"/>
                <a:cs typeface="Arial"/>
              </a:rPr>
              <a:t> to the Warm Up speech, you can choose whether to read directly from the Training Card or to put the Discussion Points &amp; Wrap Up in your own words.</a:t>
            </a:r>
            <a:endParaRPr lang="en-US" sz="1100" dirty="0" smtClean="0">
              <a:solidFill>
                <a:schemeClr val="tx1">
                  <a:lumMod val="50000"/>
                </a:schemeClr>
              </a:solidFill>
              <a:latin typeface="Arial"/>
              <a:cs typeface="Arial"/>
            </a:endParaRPr>
          </a:p>
          <a:p>
            <a:endParaRPr lang="en-US" dirty="0">
              <a:latin typeface="Calibri" charset="0"/>
            </a:endParaRPr>
          </a:p>
        </p:txBody>
      </p:sp>
      <p:sp>
        <p:nvSpPr>
          <p:cNvPr id="4" name="Footer Placeholder 3"/>
          <p:cNvSpPr>
            <a:spLocks noGrp="1"/>
          </p:cNvSpPr>
          <p:nvPr>
            <p:ph type="ftr" sz="quarter" idx="4"/>
          </p:nvPr>
        </p:nvSpPr>
        <p:spPr/>
        <p:txBody>
          <a:bodyPr/>
          <a:lstStyle/>
          <a:p>
            <a:pPr>
              <a:defRPr/>
            </a:pPr>
            <a:endParaRPr lang="en-US"/>
          </a:p>
        </p:txBody>
      </p:sp>
      <p:sp>
        <p:nvSpPr>
          <p:cNvPr id="75780"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2EBF21C-E836-9949-8AD8-2E8733D86F7C}" type="slidenum">
              <a:rPr lang="en-US" sz="1200">
                <a:latin typeface="Calibri" charset="0"/>
                <a:cs typeface="Arial" charset="0"/>
              </a:rPr>
              <a:pPr eaLnBrk="1" hangingPunct="1"/>
              <a:t>31</a:t>
            </a:fld>
            <a:endParaRPr lang="en-US" sz="1200">
              <a:latin typeface="Calibri" charset="0"/>
              <a:cs typeface="Arial" charset="0"/>
            </a:endParaRPr>
          </a:p>
        </p:txBody>
      </p:sp>
    </p:spTree>
    <p:extLst>
      <p:ext uri="{BB962C8B-B14F-4D97-AF65-F5344CB8AC3E}">
        <p14:creationId xmlns:p14="http://schemas.microsoft.com/office/powerpoint/2010/main" val="4358668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c="http://schemas.openxmlformats.org/markup-compatibility/2006" xmlns:mv="urn:schemas-microsoft-com:mac:vml" xmlns="" xmlns:ma14="http://schemas.microsoft.com/office/mac/drawingml/2011/main" val="1"/>
            </a:ext>
          </a:extLst>
        </p:spPr>
      </p:sp>
      <p:sp>
        <p:nvSpPr>
          <p:cNvPr id="819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Wingdings" charset="0"/>
              <a:buNone/>
            </a:pPr>
            <a:r>
              <a:rPr lang="en-US" sz="1100" b="1" dirty="0" smtClean="0">
                <a:latin typeface="Arial"/>
                <a:cs typeface="Arial"/>
              </a:rPr>
              <a:t>Time for activity: 10 minutes</a:t>
            </a:r>
          </a:p>
          <a:p>
            <a:pPr>
              <a:buFont typeface="Wingdings" charset="0"/>
              <a:buNone/>
            </a:pPr>
            <a:endParaRPr lang="en-US" sz="1100" b="1" dirty="0" smtClean="0">
              <a:latin typeface="Arial"/>
              <a:cs typeface="Arial"/>
            </a:endParaRPr>
          </a:p>
          <a:p>
            <a:pPr>
              <a:buFont typeface="Wingdings" charset="0"/>
              <a:buNone/>
            </a:pPr>
            <a:r>
              <a:rPr lang="en-US" sz="1100" b="1" dirty="0" smtClean="0">
                <a:latin typeface="Arial"/>
                <a:cs typeface="Arial"/>
              </a:rPr>
              <a:t>Instructional Goals:</a:t>
            </a:r>
          </a:p>
          <a:p>
            <a:pPr>
              <a:buFont typeface="Wingdings" charset="0"/>
              <a:buNone/>
            </a:pPr>
            <a:r>
              <a:rPr lang="en-US" sz="1100" b="0" dirty="0" smtClean="0">
                <a:latin typeface="Arial"/>
                <a:cs typeface="Arial"/>
              </a:rPr>
              <a:t>Provide coaches with another opportunity to practice</a:t>
            </a:r>
            <a:r>
              <a:rPr lang="en-US" sz="1100" b="0" baseline="0" dirty="0" smtClean="0">
                <a:latin typeface="Arial"/>
                <a:cs typeface="Arial"/>
              </a:rPr>
              <a:t> using the Card Series to facilitate discussion with their athletes.</a:t>
            </a:r>
            <a:endParaRPr lang="en-US" sz="1100" b="0" dirty="0" smtClean="0">
              <a:latin typeface="Arial"/>
              <a:cs typeface="Arial"/>
            </a:endParaRPr>
          </a:p>
          <a:p>
            <a:pPr>
              <a:buFont typeface="Wingdings" charset="0"/>
              <a:buNone/>
            </a:pPr>
            <a:endParaRPr lang="en-US" sz="1100" dirty="0" smtClean="0">
              <a:latin typeface="Arial"/>
              <a:cs typeface="Arial"/>
            </a:endParaRPr>
          </a:p>
          <a:p>
            <a:pPr>
              <a:buFont typeface="Wingdings" charset="0"/>
              <a:buNone/>
            </a:pPr>
            <a:r>
              <a:rPr lang="en-US" sz="1100" b="1" dirty="0" smtClean="0">
                <a:latin typeface="Arial"/>
                <a:cs typeface="Arial"/>
              </a:rPr>
              <a:t>Exercise Logistics:</a:t>
            </a:r>
          </a:p>
          <a:p>
            <a:pPr>
              <a:buFontTx/>
              <a:buChar char="-"/>
            </a:pPr>
            <a:r>
              <a:rPr lang="en-US" sz="1100" dirty="0" smtClean="0">
                <a:latin typeface="Arial"/>
                <a:cs typeface="Arial"/>
              </a:rPr>
              <a:t>In </a:t>
            </a:r>
            <a:r>
              <a:rPr lang="en-US" sz="1100" dirty="0">
                <a:latin typeface="Arial"/>
                <a:cs typeface="Arial"/>
              </a:rPr>
              <a:t>small groups coaches select</a:t>
            </a:r>
            <a:r>
              <a:rPr lang="en-US" sz="1100" dirty="0" smtClean="0">
                <a:latin typeface="Arial"/>
                <a:cs typeface="Arial"/>
              </a:rPr>
              <a:t> any of the lessons in the Card Series to practice</a:t>
            </a:r>
            <a:r>
              <a:rPr lang="en-US" sz="1100" baseline="0" dirty="0" smtClean="0">
                <a:latin typeface="Arial"/>
                <a:cs typeface="Arial"/>
              </a:rPr>
              <a:t> facilitating.</a:t>
            </a:r>
            <a:endParaRPr lang="en-US" sz="1100" dirty="0" smtClean="0">
              <a:latin typeface="Arial"/>
              <a:cs typeface="Arial"/>
            </a:endParaRPr>
          </a:p>
          <a:p>
            <a:pPr>
              <a:buFontTx/>
              <a:buChar char="-"/>
            </a:pPr>
            <a:r>
              <a:rPr lang="en-US" sz="1100" dirty="0" smtClean="0">
                <a:latin typeface="Arial"/>
                <a:cs typeface="Arial"/>
              </a:rPr>
              <a:t>Each coach is assigned</a:t>
            </a:r>
            <a:r>
              <a:rPr lang="en-US" sz="1100" baseline="0" dirty="0" smtClean="0">
                <a:latin typeface="Arial"/>
                <a:cs typeface="Arial"/>
              </a:rPr>
              <a:t> one section of the Training Card to facilitate. </a:t>
            </a:r>
            <a:r>
              <a:rPr lang="en-US" sz="1100" dirty="0" smtClean="0">
                <a:latin typeface="Arial"/>
                <a:cs typeface="Arial"/>
              </a:rPr>
              <a:t>One </a:t>
            </a:r>
            <a:r>
              <a:rPr lang="en-US" sz="1100" dirty="0">
                <a:latin typeface="Arial"/>
                <a:cs typeface="Arial"/>
              </a:rPr>
              <a:t>coach</a:t>
            </a:r>
            <a:r>
              <a:rPr lang="en-US" sz="1100" dirty="0" smtClean="0">
                <a:latin typeface="Arial"/>
                <a:cs typeface="Arial"/>
              </a:rPr>
              <a:t> reads</a:t>
            </a:r>
            <a:r>
              <a:rPr lang="en-US" sz="1100" baseline="0" dirty="0" smtClean="0">
                <a:latin typeface="Arial"/>
                <a:cs typeface="Arial"/>
              </a:rPr>
              <a:t> the learning objectives aloud, another coach reads the Warm Up speech aloud, one coach facilitates a discussion using the Ask the Players section, and finally – another coach concludes the discussion using the Discussion Points &amp; Wrap Up.</a:t>
            </a:r>
          </a:p>
          <a:p>
            <a:pPr>
              <a:buFontTx/>
              <a:buChar char="-"/>
            </a:pPr>
            <a:endParaRPr lang="en-US" sz="1100" baseline="0" dirty="0" smtClean="0">
              <a:latin typeface="Arial"/>
              <a:cs typeface="Arial"/>
            </a:endParaRPr>
          </a:p>
          <a:p>
            <a:pPr>
              <a:buFontTx/>
              <a:buNone/>
            </a:pPr>
            <a:r>
              <a:rPr lang="en-US" sz="1100" b="1" baseline="0" dirty="0" smtClean="0">
                <a:latin typeface="Arial"/>
                <a:cs typeface="Arial"/>
              </a:rPr>
              <a:t>Discussion Points:</a:t>
            </a:r>
          </a:p>
          <a:p>
            <a:pPr>
              <a:buFontTx/>
              <a:buChar char="-"/>
            </a:pPr>
            <a:r>
              <a:rPr lang="en-US" sz="1100" b="0" baseline="0" dirty="0" smtClean="0">
                <a:latin typeface="Arial"/>
                <a:cs typeface="Arial"/>
              </a:rPr>
              <a:t>It’s okay if you feel a little uncomfortable at first. With time and practice, you will find your own style that fits your personality and that of your athletes.</a:t>
            </a:r>
          </a:p>
          <a:p>
            <a:pPr>
              <a:buFontTx/>
              <a:buChar char="-"/>
            </a:pPr>
            <a:r>
              <a:rPr lang="en-US" sz="1100" b="0" baseline="0" dirty="0" smtClean="0">
                <a:latin typeface="Arial"/>
                <a:cs typeface="Arial"/>
              </a:rPr>
              <a:t>Remember that it’s okay to read directly from the Training Card if that feels most comfortable to you.</a:t>
            </a:r>
          </a:p>
        </p:txBody>
      </p:sp>
      <p:sp>
        <p:nvSpPr>
          <p:cNvPr id="4" name="Footer Placeholder 3"/>
          <p:cNvSpPr>
            <a:spLocks noGrp="1"/>
          </p:cNvSpPr>
          <p:nvPr>
            <p:ph type="ftr" sz="quarter" idx="4"/>
          </p:nvPr>
        </p:nvSpPr>
        <p:spPr/>
        <p:txBody>
          <a:bodyPr/>
          <a:lstStyle/>
          <a:p>
            <a:pPr>
              <a:defRPr/>
            </a:pPr>
            <a:endParaRPr lang="en-US"/>
          </a:p>
        </p:txBody>
      </p:sp>
      <p:sp>
        <p:nvSpPr>
          <p:cNvPr id="81924"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5D8ECC6-6B05-8747-A768-E5DC121D1829}" type="slidenum">
              <a:rPr lang="en-US" sz="1200">
                <a:latin typeface="Calibri" charset="0"/>
                <a:cs typeface="Arial" charset="0"/>
              </a:rPr>
              <a:pPr eaLnBrk="1" hangingPunct="1"/>
              <a:t>32</a:t>
            </a:fld>
            <a:endParaRPr lang="en-US" sz="1200">
              <a:latin typeface="Calibri" charset="0"/>
              <a:cs typeface="Arial" charset="0"/>
            </a:endParaRPr>
          </a:p>
        </p:txBody>
      </p:sp>
    </p:spTree>
    <p:extLst>
      <p:ext uri="{BB962C8B-B14F-4D97-AF65-F5344CB8AC3E}">
        <p14:creationId xmlns:p14="http://schemas.microsoft.com/office/powerpoint/2010/main" val="41787412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coach and coaching style is unique and the same is true for how CBIM</a:t>
            </a:r>
          </a:p>
          <a:p>
            <a:r>
              <a:rPr lang="en-US" dirty="0" smtClean="0"/>
              <a:t>Training Cards are delivered. CBIM should be tailored to fit your unique</a:t>
            </a:r>
          </a:p>
          <a:p>
            <a:r>
              <a:rPr lang="en-US" dirty="0" smtClean="0"/>
              <a:t>coaching style. There are a few things, however, that shouldn’t be changed.</a:t>
            </a:r>
          </a:p>
          <a:p>
            <a:r>
              <a:rPr lang="en-US" dirty="0" smtClean="0"/>
              <a:t>These real world examples from coaches who have delivered CBIM can</a:t>
            </a:r>
          </a:p>
          <a:p>
            <a:r>
              <a:rPr lang="en-US" dirty="0" smtClean="0"/>
              <a:t>help you understand what’s in and out of bounds when it comes to CBIM.</a:t>
            </a:r>
          </a:p>
          <a:p>
            <a:r>
              <a:rPr lang="en-US" dirty="0" smtClean="0"/>
              <a:t>The situations below are only a few of the most common adaptations in</a:t>
            </a:r>
          </a:p>
          <a:p>
            <a:r>
              <a:rPr lang="en-US" dirty="0" smtClean="0"/>
              <a:t>the field. If you have a question about an adaptation in your community</a:t>
            </a:r>
          </a:p>
          <a:p>
            <a:r>
              <a:rPr lang="en-US" dirty="0" smtClean="0"/>
              <a:t>please reference the Adaptation Guidelines document, or email us at</a:t>
            </a:r>
          </a:p>
          <a:p>
            <a:r>
              <a:rPr lang="en-US" dirty="0" smtClean="0"/>
              <a:t>coachescorner@futureswithoutviolence.org.</a:t>
            </a:r>
            <a:endParaRPr lang="en-US" dirty="0"/>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FB69AAC1-DBD0-3449-86CB-9F16A7C0B7BE}" type="slidenum">
              <a:rPr lang="en-US" smtClean="0"/>
              <a:pPr>
                <a:defRPr/>
              </a:pPr>
              <a:t>33</a:t>
            </a:fld>
            <a:endParaRPr lang="en-US"/>
          </a:p>
        </p:txBody>
      </p:sp>
    </p:spTree>
    <p:extLst>
      <p:ext uri="{BB962C8B-B14F-4D97-AF65-F5344CB8AC3E}">
        <p14:creationId xmlns:p14="http://schemas.microsoft.com/office/powerpoint/2010/main" val="15224230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coach and coaching style is unique and the same is true for how CBIM</a:t>
            </a:r>
          </a:p>
          <a:p>
            <a:r>
              <a:rPr lang="en-US" dirty="0" smtClean="0"/>
              <a:t>Training Cards are delivered. CBIM should be tailored to fit your unique</a:t>
            </a:r>
          </a:p>
          <a:p>
            <a:r>
              <a:rPr lang="en-US" dirty="0" smtClean="0"/>
              <a:t>coaching style. There are a few things, however, that shouldn’t be changed.</a:t>
            </a:r>
          </a:p>
          <a:p>
            <a:r>
              <a:rPr lang="en-US" dirty="0" smtClean="0"/>
              <a:t>These real world examples from coaches who have delivered CBIM can</a:t>
            </a:r>
          </a:p>
          <a:p>
            <a:r>
              <a:rPr lang="en-US" dirty="0" smtClean="0"/>
              <a:t>help you understand what’s in and out of bounds when it comes to CBIM.</a:t>
            </a:r>
          </a:p>
          <a:p>
            <a:r>
              <a:rPr lang="en-US" dirty="0" smtClean="0"/>
              <a:t>The situations below are only a few of the most common adaptations in</a:t>
            </a:r>
          </a:p>
          <a:p>
            <a:r>
              <a:rPr lang="en-US" dirty="0" smtClean="0"/>
              <a:t>the field. If you have a question about an adaptation in your community</a:t>
            </a:r>
          </a:p>
          <a:p>
            <a:r>
              <a:rPr lang="en-US" dirty="0" smtClean="0"/>
              <a:t>please reference the Adaptation Guidelines document, or email us at</a:t>
            </a:r>
          </a:p>
          <a:p>
            <a:r>
              <a:rPr lang="en-US" dirty="0" smtClean="0"/>
              <a:t>coachescorner@futureswithoutviolence.org.</a:t>
            </a:r>
            <a:endParaRPr lang="en-US" dirty="0"/>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FB69AAC1-DBD0-3449-86CB-9F16A7C0B7BE}" type="slidenum">
              <a:rPr lang="en-US" smtClean="0"/>
              <a:pPr>
                <a:defRPr/>
              </a:pPr>
              <a:t>34</a:t>
            </a:fld>
            <a:endParaRPr lang="en-US"/>
          </a:p>
        </p:txBody>
      </p:sp>
    </p:spTree>
    <p:extLst>
      <p:ext uri="{BB962C8B-B14F-4D97-AF65-F5344CB8AC3E}">
        <p14:creationId xmlns:p14="http://schemas.microsoft.com/office/powerpoint/2010/main" val="33057408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c="http://schemas.openxmlformats.org/markup-compatibility/2006" xmlns:mv="urn:schemas-microsoft-com:mac:vml" xmlns="" xmlns:ma14="http://schemas.microsoft.com/office/mac/drawingml/2011/main" val="1"/>
            </a:ext>
          </a:extLst>
        </p:spPr>
      </p:sp>
      <p:sp>
        <p:nvSpPr>
          <p:cNvPr id="593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r>
              <a:rPr lang="en-US" sz="1100" b="1" dirty="0" smtClean="0">
                <a:latin typeface="Arial"/>
                <a:cs typeface="Arial"/>
              </a:rPr>
              <a:t>Time for activity: 8 minutes</a:t>
            </a:r>
          </a:p>
          <a:p>
            <a:endParaRPr lang="en-US" sz="1100" b="1" dirty="0" smtClean="0">
              <a:latin typeface="Arial"/>
              <a:cs typeface="Arial"/>
            </a:endParaRPr>
          </a:p>
          <a:p>
            <a:r>
              <a:rPr lang="en-US" sz="1100" b="1" dirty="0" smtClean="0">
                <a:latin typeface="Arial"/>
                <a:cs typeface="Arial"/>
              </a:rPr>
              <a:t>Instructional Goals:</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100" kern="1200" dirty="0" smtClean="0">
                <a:solidFill>
                  <a:schemeClr val="tx1"/>
                </a:solidFill>
                <a:latin typeface="Arial"/>
                <a:ea typeface="ＭＳ Ｐゴシック" charset="0"/>
                <a:cs typeface="Arial"/>
              </a:rPr>
              <a:t>Define the importance of teachable moments to the CBIM philosophy and program.</a:t>
            </a:r>
          </a:p>
          <a:p>
            <a:endParaRPr lang="en-US" sz="1100" b="1" dirty="0" smtClean="0">
              <a:latin typeface="Arial"/>
              <a:cs typeface="Arial"/>
            </a:endParaRPr>
          </a:p>
          <a:p>
            <a:r>
              <a:rPr lang="en-US" sz="1100" b="1" dirty="0" smtClean="0">
                <a:latin typeface="Arial"/>
                <a:cs typeface="Arial"/>
              </a:rPr>
              <a:t>Exercise</a:t>
            </a:r>
            <a:r>
              <a:rPr lang="en-US" sz="1100" b="1" baseline="0" dirty="0" smtClean="0">
                <a:latin typeface="Arial"/>
                <a:cs typeface="Arial"/>
              </a:rPr>
              <a:t> Logistics:</a:t>
            </a:r>
          </a:p>
          <a:p>
            <a:r>
              <a:rPr lang="en-US" sz="1100" b="0" baseline="0" dirty="0" smtClean="0">
                <a:latin typeface="Arial"/>
                <a:cs typeface="Arial"/>
              </a:rPr>
              <a:t>- Have coaches turn to page 26 in their CBIM Playbooks and take turns reading the “Locker Room Chatter” scenario out loud to the group.</a:t>
            </a:r>
            <a:endParaRPr lang="en-US" sz="1100" b="0" dirty="0" smtClean="0">
              <a:latin typeface="Arial"/>
              <a:cs typeface="Arial"/>
            </a:endParaRPr>
          </a:p>
          <a:p>
            <a:r>
              <a:rPr lang="en-US" sz="1100" dirty="0" smtClean="0">
                <a:latin typeface="Arial"/>
                <a:cs typeface="Arial"/>
              </a:rPr>
              <a:t>- Define</a:t>
            </a:r>
            <a:r>
              <a:rPr lang="en-US" sz="1100" baseline="0" dirty="0" smtClean="0">
                <a:latin typeface="Arial"/>
                <a:cs typeface="Arial"/>
              </a:rPr>
              <a:t> </a:t>
            </a:r>
            <a:r>
              <a:rPr lang="en-US" sz="1100" dirty="0" smtClean="0">
                <a:latin typeface="Arial"/>
                <a:cs typeface="Arial"/>
              </a:rPr>
              <a:t>Teachable </a:t>
            </a:r>
            <a:r>
              <a:rPr lang="en-US" sz="1100" dirty="0">
                <a:latin typeface="Arial"/>
                <a:cs typeface="Arial"/>
              </a:rPr>
              <a:t>moments</a:t>
            </a:r>
            <a:r>
              <a:rPr lang="en-US" sz="1100" dirty="0" smtClean="0">
                <a:latin typeface="Arial"/>
                <a:cs typeface="Arial"/>
              </a:rPr>
              <a:t> as </a:t>
            </a:r>
            <a:r>
              <a:rPr lang="en-US" sz="1100" dirty="0">
                <a:latin typeface="Arial"/>
                <a:cs typeface="Arial"/>
              </a:rPr>
              <a:t>opportunities to highlight abusive relationship behaviors or healthy relationship skills exhibited by your athletes </a:t>
            </a:r>
            <a:r>
              <a:rPr lang="en-US" sz="1100" dirty="0" smtClean="0">
                <a:latin typeface="Arial"/>
                <a:cs typeface="Arial"/>
              </a:rPr>
              <a:t>and/or </a:t>
            </a:r>
            <a:r>
              <a:rPr lang="en-US" sz="1100" dirty="0">
                <a:latin typeface="Arial"/>
                <a:cs typeface="Arial"/>
              </a:rPr>
              <a:t>events in </a:t>
            </a:r>
            <a:r>
              <a:rPr lang="en-US" sz="1100" dirty="0" smtClean="0">
                <a:latin typeface="Arial"/>
                <a:cs typeface="Arial"/>
              </a:rPr>
              <a:t>the media.</a:t>
            </a:r>
          </a:p>
          <a:p>
            <a:endParaRPr lang="en-US" sz="1100" dirty="0" smtClean="0">
              <a:latin typeface="Arial"/>
              <a:cs typeface="Arial"/>
            </a:endParaRPr>
          </a:p>
          <a:p>
            <a:r>
              <a:rPr lang="en-US" sz="1100" b="1" dirty="0" smtClean="0">
                <a:latin typeface="Arial"/>
                <a:cs typeface="Arial"/>
              </a:rPr>
              <a:t>Discussion</a:t>
            </a:r>
            <a:r>
              <a:rPr lang="en-US" sz="1100" b="1" baseline="0" dirty="0" smtClean="0">
                <a:latin typeface="Arial"/>
                <a:cs typeface="Arial"/>
              </a:rPr>
              <a:t> Points:</a:t>
            </a:r>
            <a:endParaRPr lang="en-US" sz="1100" b="1" dirty="0" smtClean="0">
              <a:latin typeface="Arial"/>
              <a:cs typeface="Arial"/>
            </a:endParaRPr>
          </a:p>
          <a:p>
            <a:r>
              <a:rPr lang="en-US" sz="1100" dirty="0" smtClean="0">
                <a:latin typeface="Arial"/>
                <a:cs typeface="Arial"/>
              </a:rPr>
              <a:t>- Being </a:t>
            </a:r>
            <a:r>
              <a:rPr lang="en-US" sz="1100" dirty="0">
                <a:latin typeface="Arial"/>
                <a:cs typeface="Arial"/>
              </a:rPr>
              <a:t>aware of your </a:t>
            </a:r>
            <a:r>
              <a:rPr lang="en-US" sz="1100" dirty="0" smtClean="0">
                <a:latin typeface="Arial"/>
                <a:cs typeface="Arial"/>
              </a:rPr>
              <a:t>athletes’ </a:t>
            </a:r>
            <a:r>
              <a:rPr lang="en-US" sz="1100" dirty="0">
                <a:latin typeface="Arial"/>
                <a:cs typeface="Arial"/>
              </a:rPr>
              <a:t>behavior and current events to address abusive relationship behaviors and promote healthy relationship </a:t>
            </a:r>
            <a:r>
              <a:rPr lang="en-US" sz="1100" dirty="0" smtClean="0">
                <a:latin typeface="Arial"/>
                <a:cs typeface="Arial"/>
              </a:rPr>
              <a:t>skills is an important</a:t>
            </a:r>
            <a:r>
              <a:rPr lang="en-US" sz="1100" baseline="0" dirty="0" smtClean="0">
                <a:latin typeface="Arial"/>
                <a:cs typeface="Arial"/>
              </a:rPr>
              <a:t> part of the CBIM program</a:t>
            </a:r>
            <a:r>
              <a:rPr lang="en-US" sz="1100" dirty="0" smtClean="0">
                <a:latin typeface="Arial"/>
                <a:cs typeface="Arial"/>
              </a:rPr>
              <a:t>. Taking advantage</a:t>
            </a:r>
            <a:r>
              <a:rPr lang="en-US" sz="1100" baseline="0" dirty="0" smtClean="0">
                <a:latin typeface="Arial"/>
                <a:cs typeface="Arial"/>
              </a:rPr>
              <a:t> of teachable moments will reinforce the weekly lessons and help athletes understand your commitment to these issues.</a:t>
            </a:r>
            <a:endParaRPr lang="en-US" sz="1100" dirty="0" smtClean="0">
              <a:latin typeface="Arial"/>
              <a:cs typeface="Arial"/>
            </a:endParaRPr>
          </a:p>
          <a:p>
            <a:endParaRPr lang="en-US" sz="1100" dirty="0" smtClean="0">
              <a:latin typeface="Arial"/>
              <a:cs typeface="Arial"/>
            </a:endParaRPr>
          </a:p>
          <a:p>
            <a:r>
              <a:rPr lang="en-US" sz="1100" b="1" dirty="0" smtClean="0">
                <a:latin typeface="Arial"/>
                <a:cs typeface="Arial"/>
              </a:rPr>
              <a:t>Tips</a:t>
            </a:r>
            <a:r>
              <a:rPr lang="en-US" sz="1100" b="1" baseline="0" dirty="0" smtClean="0">
                <a:latin typeface="Arial"/>
                <a:cs typeface="Arial"/>
              </a:rPr>
              <a:t> for Trainers:</a:t>
            </a:r>
          </a:p>
          <a:p>
            <a:r>
              <a:rPr lang="en-US" sz="1100" b="0" baseline="0" dirty="0" smtClean="0">
                <a:latin typeface="Arial"/>
                <a:cs typeface="Arial"/>
              </a:rPr>
              <a:t>- If running low on time, skip the Teachable Moment slides and go straight to the final wrap-up slide. Provide more information on responding to teachable moments in your communication with coaches after the training.</a:t>
            </a:r>
            <a:endParaRPr lang="en-US" sz="1100" b="0" dirty="0" smtClean="0">
              <a:latin typeface="Arial"/>
              <a:cs typeface="Arial"/>
            </a:endParaRPr>
          </a:p>
          <a:p>
            <a:endParaRPr lang="en-US" dirty="0">
              <a:latin typeface="Calibri" charset="0"/>
            </a:endParaRPr>
          </a:p>
        </p:txBody>
      </p:sp>
      <p:sp>
        <p:nvSpPr>
          <p:cNvPr id="4" name="Footer Placeholder 3"/>
          <p:cNvSpPr>
            <a:spLocks noGrp="1"/>
          </p:cNvSpPr>
          <p:nvPr>
            <p:ph type="ftr" sz="quarter" idx="4"/>
          </p:nvPr>
        </p:nvSpPr>
        <p:spPr/>
        <p:txBody>
          <a:bodyPr/>
          <a:lstStyle/>
          <a:p>
            <a:pPr>
              <a:defRPr/>
            </a:pPr>
            <a:endParaRPr lang="en-US" dirty="0"/>
          </a:p>
        </p:txBody>
      </p:sp>
      <p:sp>
        <p:nvSpPr>
          <p:cNvPr id="59396"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E7E589B-5F53-7A4E-A569-40D7836C3ADE}" type="slidenum">
              <a:rPr lang="en-US" sz="1200">
                <a:latin typeface="Calibri" charset="0"/>
                <a:cs typeface="Arial" charset="0"/>
              </a:rPr>
              <a:pPr eaLnBrk="1" hangingPunct="1"/>
              <a:t>35</a:t>
            </a:fld>
            <a:endParaRPr lang="en-US" sz="1200">
              <a:latin typeface="Calibri" charset="0"/>
              <a:cs typeface="Arial" charset="0"/>
            </a:endParaRPr>
          </a:p>
        </p:txBody>
      </p:sp>
    </p:spTree>
    <p:extLst>
      <p:ext uri="{BB962C8B-B14F-4D97-AF65-F5344CB8AC3E}">
        <p14:creationId xmlns:p14="http://schemas.microsoft.com/office/powerpoint/2010/main" val="15088595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c="http://schemas.openxmlformats.org/markup-compatibility/2006" xmlns:mv="urn:schemas-microsoft-com:mac:vml" xmlns="" xmlns:ma14="http://schemas.microsoft.com/office/mac/drawingml/2011/main" val="1"/>
            </a:ext>
          </a:extLst>
        </p:spPr>
      </p:sp>
      <p:sp>
        <p:nvSpPr>
          <p:cNvPr id="614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100" b="1" dirty="0" smtClean="0">
                <a:latin typeface="Arial"/>
                <a:cs typeface="Arial"/>
              </a:rPr>
              <a:t>Instructional Goals:</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100" kern="1200" dirty="0" smtClean="0">
                <a:solidFill>
                  <a:schemeClr val="tx1"/>
                </a:solidFill>
                <a:latin typeface="Arial"/>
                <a:ea typeface="ＭＳ Ｐゴシック" charset="0"/>
                <a:cs typeface="Arial"/>
              </a:rPr>
              <a:t>Define the importance of teachable moments to the CBIM philosophy and program.</a:t>
            </a:r>
          </a:p>
          <a:p>
            <a:endParaRPr lang="en-US" sz="1100" baseline="0" dirty="0" smtClean="0">
              <a:latin typeface="Arial"/>
              <a:cs typeface="Arial"/>
            </a:endParaRPr>
          </a:p>
          <a:p>
            <a:r>
              <a:rPr lang="en-US" sz="1100" b="1" baseline="0" dirty="0" smtClean="0">
                <a:latin typeface="Arial"/>
                <a:cs typeface="Arial"/>
              </a:rPr>
              <a:t>Exercise Logistics:</a:t>
            </a:r>
          </a:p>
          <a:p>
            <a:pPr>
              <a:buFontTx/>
              <a:buChar char="-"/>
            </a:pPr>
            <a:r>
              <a:rPr lang="en-US" sz="1100" b="0" baseline="0" dirty="0" smtClean="0">
                <a:latin typeface="Arial"/>
                <a:cs typeface="Arial"/>
              </a:rPr>
              <a:t>Solicit responses from coaches about what they would do to respond to the “Locker Room Chatter” teachable moment scenario.</a:t>
            </a:r>
          </a:p>
          <a:p>
            <a:pPr>
              <a:buFontTx/>
              <a:buChar char="-"/>
            </a:pPr>
            <a:r>
              <a:rPr lang="en-US" sz="1100" b="0" baseline="0" dirty="0" smtClean="0">
                <a:latin typeface="Arial"/>
                <a:cs typeface="Arial"/>
              </a:rPr>
              <a:t>Refer to Training Card 7 in the Card Series that addresses bragging about sexual reputation. If time allows, ask volunteers to read from the Discussion Points &amp; Wrap Up for more ideas on how to address this teachable moment.</a:t>
            </a:r>
          </a:p>
          <a:p>
            <a:pPr>
              <a:buFontTx/>
              <a:buChar char="-"/>
            </a:pPr>
            <a:r>
              <a:rPr lang="en-US" sz="1100" b="0" baseline="0" dirty="0" smtClean="0">
                <a:latin typeface="Arial"/>
                <a:cs typeface="Arial"/>
              </a:rPr>
              <a:t>Refer to the Teachable Moment card in the Card Series, highlighting it as another tool for coaches to refer to when teachable moments happen.</a:t>
            </a:r>
          </a:p>
          <a:p>
            <a:pPr>
              <a:buFontTx/>
              <a:buChar char="-"/>
            </a:pPr>
            <a:endParaRPr lang="en-US" sz="1100" b="0" baseline="0" dirty="0" smtClean="0">
              <a:latin typeface="Arial"/>
              <a:cs typeface="Arial"/>
            </a:endParaRPr>
          </a:p>
          <a:p>
            <a:pPr>
              <a:buFontTx/>
              <a:buNone/>
            </a:pPr>
            <a:r>
              <a:rPr lang="en-US" sz="1100" b="1" baseline="0" dirty="0" smtClean="0">
                <a:latin typeface="Arial"/>
                <a:cs typeface="Arial"/>
              </a:rPr>
              <a:t>Discussion Points:</a:t>
            </a:r>
          </a:p>
          <a:p>
            <a:pPr>
              <a:buFontTx/>
              <a:buChar char="-"/>
            </a:pPr>
            <a:r>
              <a:rPr lang="en-US" sz="1100" b="0" baseline="0" dirty="0" smtClean="0">
                <a:latin typeface="Arial"/>
                <a:cs typeface="Arial"/>
              </a:rPr>
              <a:t>It’s important to respond to disrespectful or inappropriate behavior when you see/hear it. Refer to the Card Series and the Playbook for guidance on how to respond to teachable moments.</a:t>
            </a:r>
          </a:p>
          <a:p>
            <a:pPr>
              <a:buFontTx/>
              <a:buChar char="-"/>
            </a:pPr>
            <a:r>
              <a:rPr lang="en-US" sz="1100" b="0" baseline="0" dirty="0" smtClean="0">
                <a:latin typeface="Arial"/>
                <a:cs typeface="Arial"/>
              </a:rPr>
              <a:t>If you need further help or resources for how to handle a situation, talk with the CBIM liaison/contact for more support.</a:t>
            </a:r>
          </a:p>
        </p:txBody>
      </p:sp>
      <p:sp>
        <p:nvSpPr>
          <p:cNvPr id="4" name="Footer Placeholder 3"/>
          <p:cNvSpPr>
            <a:spLocks noGrp="1"/>
          </p:cNvSpPr>
          <p:nvPr>
            <p:ph type="ftr" sz="quarter" idx="4"/>
          </p:nvPr>
        </p:nvSpPr>
        <p:spPr/>
        <p:txBody>
          <a:bodyPr/>
          <a:lstStyle/>
          <a:p>
            <a:pPr>
              <a:defRPr/>
            </a:pPr>
            <a:endParaRPr lang="en-US"/>
          </a:p>
        </p:txBody>
      </p:sp>
      <p:sp>
        <p:nvSpPr>
          <p:cNvPr id="61444"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8FAA14F-D63B-3945-8A2E-4AA006EAD588}" type="slidenum">
              <a:rPr lang="en-US" sz="1200">
                <a:latin typeface="Calibri" charset="0"/>
                <a:cs typeface="Arial" charset="0"/>
              </a:rPr>
              <a:pPr eaLnBrk="1" hangingPunct="1"/>
              <a:t>36</a:t>
            </a:fld>
            <a:endParaRPr lang="en-US" sz="1200">
              <a:latin typeface="Calibri" charset="0"/>
              <a:cs typeface="Arial" charset="0"/>
            </a:endParaRPr>
          </a:p>
        </p:txBody>
      </p:sp>
    </p:spTree>
    <p:extLst>
      <p:ext uri="{BB962C8B-B14F-4D97-AF65-F5344CB8AC3E}">
        <p14:creationId xmlns:p14="http://schemas.microsoft.com/office/powerpoint/2010/main" val="31189255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c="http://schemas.openxmlformats.org/markup-compatibility/2006" xmlns:mv="urn:schemas-microsoft-com:mac:vml" xmlns="" xmlns:ma14="http://schemas.microsoft.com/office/mac/drawingml/2011/main" val="1"/>
            </a:ext>
          </a:extLst>
        </p:spPr>
      </p:sp>
      <p:sp>
        <p:nvSpPr>
          <p:cNvPr id="983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100" b="1" dirty="0" smtClean="0">
                <a:latin typeface="Arial"/>
                <a:cs typeface="Arial"/>
              </a:rPr>
              <a:t>Instructional</a:t>
            </a:r>
            <a:r>
              <a:rPr lang="en-US" sz="1100" b="1" baseline="0" dirty="0" smtClean="0">
                <a:latin typeface="Arial"/>
                <a:cs typeface="Arial"/>
              </a:rPr>
              <a:t> Goals:</a:t>
            </a:r>
          </a:p>
          <a:p>
            <a:r>
              <a:rPr lang="en-US" sz="1100" b="0" baseline="0" dirty="0" smtClean="0">
                <a:latin typeface="Arial"/>
                <a:cs typeface="Arial"/>
              </a:rPr>
              <a:t>Conclude the training with next steps in your CBIM implementation.</a:t>
            </a:r>
          </a:p>
          <a:p>
            <a:endParaRPr lang="en-US" sz="1100" b="0" baseline="0" dirty="0" smtClean="0">
              <a:latin typeface="Arial"/>
              <a:cs typeface="Arial"/>
            </a:endParaRPr>
          </a:p>
          <a:p>
            <a:r>
              <a:rPr lang="en-US" sz="1100" b="1" baseline="0" dirty="0" smtClean="0">
                <a:latin typeface="Arial"/>
                <a:cs typeface="Arial"/>
              </a:rPr>
              <a:t>Exercise Logistics:</a:t>
            </a:r>
          </a:p>
          <a:p>
            <a:pPr>
              <a:buFontTx/>
              <a:buChar char="-"/>
            </a:pPr>
            <a:r>
              <a:rPr lang="en-US" sz="1100" b="0" baseline="0" dirty="0" smtClean="0">
                <a:latin typeface="Arial"/>
                <a:cs typeface="Arial"/>
              </a:rPr>
              <a:t>Collect the “CBIM Season Planning” worksheets from coaches.</a:t>
            </a:r>
          </a:p>
          <a:p>
            <a:pPr>
              <a:buFontTx/>
              <a:buChar char="-"/>
            </a:pPr>
            <a:r>
              <a:rPr lang="en-US" sz="1100" b="0" baseline="0" dirty="0" smtClean="0">
                <a:latin typeface="Arial"/>
                <a:cs typeface="Arial"/>
              </a:rPr>
              <a:t>Reiterate any next steps for CBIM implementation in your community.</a:t>
            </a:r>
          </a:p>
          <a:p>
            <a:pPr>
              <a:buFontTx/>
              <a:buChar char="-"/>
            </a:pPr>
            <a:r>
              <a:rPr lang="en-US" sz="1100" b="0" baseline="0" dirty="0" smtClean="0">
                <a:latin typeface="Arial"/>
                <a:cs typeface="Arial"/>
              </a:rPr>
              <a:t>Make sure to add your personal contact information to this slide so coaches know how to contact you.</a:t>
            </a:r>
            <a:endParaRPr lang="en-US" sz="1100" b="0" dirty="0">
              <a:latin typeface="Arial"/>
              <a:cs typeface="Arial"/>
            </a:endParaRPr>
          </a:p>
        </p:txBody>
      </p:sp>
      <p:sp>
        <p:nvSpPr>
          <p:cNvPr id="4" name="Footer Placeholder 3"/>
          <p:cNvSpPr>
            <a:spLocks noGrp="1"/>
          </p:cNvSpPr>
          <p:nvPr>
            <p:ph type="ftr" sz="quarter" idx="4"/>
          </p:nvPr>
        </p:nvSpPr>
        <p:spPr/>
        <p:txBody>
          <a:bodyPr/>
          <a:lstStyle/>
          <a:p>
            <a:pPr>
              <a:defRPr/>
            </a:pPr>
            <a:endParaRPr lang="en-US"/>
          </a:p>
        </p:txBody>
      </p:sp>
      <p:sp>
        <p:nvSpPr>
          <p:cNvPr id="98308"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5F2EFB-2837-EE47-95B4-D81EECA055A2}" type="slidenum">
              <a:rPr lang="en-US" sz="1200">
                <a:latin typeface="Calibri" charset="0"/>
                <a:cs typeface="Arial" charset="0"/>
              </a:rPr>
              <a:pPr eaLnBrk="1" hangingPunct="1"/>
              <a:t>37</a:t>
            </a:fld>
            <a:endParaRPr lang="en-US" sz="1200">
              <a:latin typeface="Calibri" charset="0"/>
              <a:cs typeface="Arial" charset="0"/>
            </a:endParaRPr>
          </a:p>
        </p:txBody>
      </p:sp>
    </p:spTree>
    <p:extLst>
      <p:ext uri="{BB962C8B-B14F-4D97-AF65-F5344CB8AC3E}">
        <p14:creationId xmlns:p14="http://schemas.microsoft.com/office/powerpoint/2010/main" val="446214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c="http://schemas.openxmlformats.org/markup-compatibility/2006" xmlns:mv="urn:schemas-microsoft-com:mac:vml" xmlns="" xmlns:ma14="http://schemas.microsoft.com/office/mac/drawingml/2011/main"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pPr>
              <a:buFont typeface="Wingdings" charset="0"/>
              <a:buNone/>
            </a:pPr>
            <a:r>
              <a:rPr lang="en-US" sz="1100" b="1" dirty="0" smtClean="0">
                <a:latin typeface="Arial"/>
                <a:cs typeface="Arial"/>
              </a:rPr>
              <a:t>Time</a:t>
            </a:r>
            <a:r>
              <a:rPr lang="en-US" sz="1100" b="1" baseline="0" dirty="0" smtClean="0">
                <a:latin typeface="Arial"/>
                <a:cs typeface="Arial"/>
              </a:rPr>
              <a:t> for activity: 2 minutes</a:t>
            </a:r>
            <a:endParaRPr lang="en-US" sz="1100" b="1" dirty="0" smtClean="0">
              <a:latin typeface="Arial"/>
              <a:cs typeface="Arial"/>
            </a:endParaRPr>
          </a:p>
          <a:p>
            <a:pPr>
              <a:buFont typeface="Wingdings" charset="0"/>
              <a:buNone/>
            </a:pPr>
            <a:endParaRPr lang="en-US" sz="1100" b="1" dirty="0" smtClean="0">
              <a:latin typeface="Arial"/>
              <a:cs typeface="Arial"/>
            </a:endParaRPr>
          </a:p>
          <a:p>
            <a:pPr>
              <a:buFont typeface="Wingdings" charset="0"/>
              <a:buNone/>
            </a:pPr>
            <a:r>
              <a:rPr lang="en-US" sz="1100" b="1" dirty="0" smtClean="0">
                <a:latin typeface="Arial"/>
                <a:cs typeface="Arial"/>
              </a:rPr>
              <a:t>Instructional Goals:</a:t>
            </a:r>
          </a:p>
          <a:p>
            <a:pPr>
              <a:buFont typeface="Wingdings" charset="0"/>
              <a:buNone/>
            </a:pPr>
            <a:r>
              <a:rPr lang="en-US" sz="1100" b="0" dirty="0" smtClean="0">
                <a:latin typeface="Arial"/>
                <a:cs typeface="Arial"/>
              </a:rPr>
              <a:t>As a follow-up to the introductory</a:t>
            </a:r>
            <a:r>
              <a:rPr lang="en-US" sz="1100" b="0" baseline="0" dirty="0" smtClean="0">
                <a:latin typeface="Arial"/>
                <a:cs typeface="Arial"/>
              </a:rPr>
              <a:t> video, this slide contains some of the details of how CBIM is implemented in schools, as well as how it helps to build strong teams through healthy relationships.</a:t>
            </a:r>
            <a:endParaRPr lang="en-US" sz="1100" b="0" dirty="0" smtClean="0">
              <a:latin typeface="Arial"/>
              <a:cs typeface="Arial"/>
            </a:endParaRPr>
          </a:p>
          <a:p>
            <a:pPr>
              <a:buFont typeface="Wingdings" charset="0"/>
              <a:buNone/>
            </a:pPr>
            <a:endParaRPr lang="en-US" sz="1100" dirty="0" smtClean="0">
              <a:latin typeface="Arial"/>
              <a:cs typeface="Arial"/>
            </a:endParaRPr>
          </a:p>
          <a:p>
            <a:pPr>
              <a:buFont typeface="Wingdings" charset="0"/>
              <a:buNone/>
            </a:pPr>
            <a:r>
              <a:rPr lang="en-US" sz="1100" b="1" dirty="0" smtClean="0">
                <a:latin typeface="Arial"/>
                <a:cs typeface="Arial"/>
              </a:rPr>
              <a:t>Discussion Points</a:t>
            </a:r>
            <a:r>
              <a:rPr lang="en-US" sz="1100" b="1" baseline="0" dirty="0" smtClean="0">
                <a:latin typeface="Arial"/>
                <a:cs typeface="Arial"/>
              </a:rPr>
              <a:t>:</a:t>
            </a:r>
            <a:endParaRPr lang="en-US" sz="1100" b="1" dirty="0" smtClean="0">
              <a:latin typeface="Arial"/>
              <a:cs typeface="Arial"/>
            </a:endParaRPr>
          </a:p>
          <a:p>
            <a:pPr>
              <a:buFontTx/>
              <a:buChar char="-"/>
            </a:pPr>
            <a:r>
              <a:rPr lang="en-US" sz="1100" dirty="0" smtClean="0">
                <a:latin typeface="Arial"/>
                <a:cs typeface="Arial"/>
              </a:rPr>
              <a:t>CBIM </a:t>
            </a:r>
            <a:r>
              <a:rPr lang="en-US" sz="1100" dirty="0">
                <a:latin typeface="Arial"/>
                <a:cs typeface="Arial"/>
              </a:rPr>
              <a:t>is an evidence-based violence prevention program that equips </a:t>
            </a:r>
            <a:r>
              <a:rPr lang="en-US" sz="1100" dirty="0" smtClean="0">
                <a:latin typeface="Arial"/>
                <a:cs typeface="Arial"/>
              </a:rPr>
              <a:t>athletic </a:t>
            </a:r>
            <a:r>
              <a:rPr lang="en-US" sz="1100" dirty="0">
                <a:latin typeface="Arial"/>
                <a:cs typeface="Arial"/>
              </a:rPr>
              <a:t>coaches to talk with their male athletes about the importance of building </a:t>
            </a:r>
            <a:r>
              <a:rPr lang="en-US" sz="1100" dirty="0" smtClean="0">
                <a:latin typeface="Arial"/>
                <a:cs typeface="Arial"/>
              </a:rPr>
              <a:t>healthy relationships and that violence never equals strength. </a:t>
            </a:r>
          </a:p>
          <a:p>
            <a:pPr>
              <a:buFontTx/>
              <a:buChar char="-"/>
            </a:pPr>
            <a:r>
              <a:rPr lang="en-US" sz="1100" dirty="0" smtClean="0">
                <a:latin typeface="Arial"/>
                <a:cs typeface="Arial"/>
              </a:rPr>
              <a:t>CBIM is most successful when there’s a collaboration between:</a:t>
            </a:r>
          </a:p>
          <a:p>
            <a:pPr>
              <a:buFont typeface="Wingdings" charset="0"/>
              <a:buNone/>
            </a:pPr>
            <a:endParaRPr lang="en-US" sz="1100" dirty="0">
              <a:latin typeface="Arial"/>
              <a:cs typeface="Arial"/>
            </a:endParaRPr>
          </a:p>
          <a:p>
            <a:pPr marL="296863" lvl="1">
              <a:spcAft>
                <a:spcPts val="2400"/>
              </a:spcAft>
              <a:buFontTx/>
              <a:buChar char="•"/>
            </a:pPr>
            <a:r>
              <a:rPr lang="en-US" sz="1100" dirty="0">
                <a:latin typeface="Arial"/>
                <a:cs typeface="Arial"/>
              </a:rPr>
              <a:t> </a:t>
            </a:r>
            <a:r>
              <a:rPr lang="en-US" sz="1100" dirty="0" smtClean="0">
                <a:latin typeface="Arial"/>
                <a:cs typeface="Arial"/>
              </a:rPr>
              <a:t>______________</a:t>
            </a:r>
            <a:r>
              <a:rPr lang="en-US" sz="1100" baseline="0" dirty="0" smtClean="0">
                <a:latin typeface="Arial"/>
                <a:cs typeface="Arial"/>
              </a:rPr>
              <a:t> </a:t>
            </a:r>
            <a:r>
              <a:rPr lang="en-US" sz="1100" dirty="0" smtClean="0">
                <a:latin typeface="Arial"/>
                <a:cs typeface="Arial"/>
              </a:rPr>
              <a:t>Coaches</a:t>
            </a:r>
            <a:endParaRPr lang="en-US" sz="1100" dirty="0">
              <a:latin typeface="Arial"/>
              <a:cs typeface="Arial"/>
            </a:endParaRPr>
          </a:p>
          <a:p>
            <a:pPr marL="296863" marR="0" lvl="1" indent="0" algn="l" defTabSz="914400" rtl="0" eaLnBrk="0" fontAlgn="base" latinLnBrk="0" hangingPunct="0">
              <a:lnSpc>
                <a:spcPct val="100000"/>
              </a:lnSpc>
              <a:spcBef>
                <a:spcPct val="30000"/>
              </a:spcBef>
              <a:spcAft>
                <a:spcPts val="2400"/>
              </a:spcAft>
              <a:buClrTx/>
              <a:buSzTx/>
              <a:buFontTx/>
              <a:buChar char="•"/>
              <a:tabLst/>
              <a:defRPr/>
            </a:pPr>
            <a:r>
              <a:rPr lang="en-US" sz="1100" dirty="0" smtClean="0">
                <a:solidFill>
                  <a:srgbClr val="00B0F0"/>
                </a:solidFill>
                <a:latin typeface="Arial"/>
                <a:cs typeface="Arial"/>
              </a:rPr>
              <a:t>_______________ School &amp; Athletics Administrators</a:t>
            </a:r>
          </a:p>
          <a:p>
            <a:pPr marL="296863" lvl="1">
              <a:spcAft>
                <a:spcPts val="2400"/>
              </a:spcAft>
              <a:buFontTx/>
              <a:buChar char="•"/>
            </a:pPr>
            <a:r>
              <a:rPr lang="en-US" sz="1100" dirty="0" smtClean="0">
                <a:latin typeface="Arial"/>
                <a:cs typeface="Arial"/>
              </a:rPr>
              <a:t>_______________ Local </a:t>
            </a:r>
            <a:r>
              <a:rPr lang="en-US" sz="1100" dirty="0">
                <a:latin typeface="Arial"/>
                <a:cs typeface="Arial"/>
              </a:rPr>
              <a:t>community </a:t>
            </a:r>
            <a:r>
              <a:rPr lang="en-US" sz="1100" dirty="0" smtClean="0">
                <a:latin typeface="Arial"/>
                <a:cs typeface="Arial"/>
              </a:rPr>
              <a:t>org.</a:t>
            </a:r>
            <a:endParaRPr lang="en-US" sz="1100" dirty="0">
              <a:solidFill>
                <a:srgbClr val="FF0000"/>
              </a:solidFill>
              <a:latin typeface="Arial"/>
              <a:cs typeface="Arial"/>
            </a:endParaRPr>
          </a:p>
          <a:p>
            <a:pPr marL="296863" lvl="1">
              <a:spcAft>
                <a:spcPts val="2400"/>
              </a:spcAft>
              <a:buFontTx/>
              <a:buChar char="•"/>
            </a:pPr>
            <a:r>
              <a:rPr lang="en-US" sz="1100" dirty="0" smtClean="0">
                <a:latin typeface="Arial"/>
                <a:cs typeface="Arial"/>
              </a:rPr>
              <a:t>Futures </a:t>
            </a:r>
            <a:r>
              <a:rPr lang="en-US" sz="1100" dirty="0">
                <a:latin typeface="Arial"/>
                <a:cs typeface="Arial"/>
              </a:rPr>
              <a:t>Without </a:t>
            </a:r>
            <a:r>
              <a:rPr lang="en-US" sz="1100" dirty="0" smtClean="0">
                <a:latin typeface="Arial"/>
                <a:cs typeface="Arial"/>
              </a:rPr>
              <a:t>Violence</a:t>
            </a:r>
            <a:r>
              <a:rPr lang="en-US" sz="1100" baseline="0" dirty="0" smtClean="0">
                <a:latin typeface="Arial"/>
                <a:cs typeface="Arial"/>
              </a:rPr>
              <a:t> – a n</a:t>
            </a:r>
            <a:r>
              <a:rPr lang="en-US" sz="1100" dirty="0" smtClean="0">
                <a:latin typeface="Arial"/>
                <a:cs typeface="Arial"/>
              </a:rPr>
              <a:t>ational </a:t>
            </a:r>
            <a:r>
              <a:rPr lang="en-US" sz="1100" dirty="0">
                <a:latin typeface="Arial"/>
                <a:cs typeface="Arial"/>
              </a:rPr>
              <a:t>violence prevention </a:t>
            </a:r>
            <a:r>
              <a:rPr lang="en-US" sz="1100" dirty="0" smtClean="0">
                <a:latin typeface="Arial"/>
                <a:cs typeface="Arial"/>
              </a:rPr>
              <a:t>organization</a:t>
            </a:r>
            <a:r>
              <a:rPr lang="en-US" sz="1100" baseline="0" dirty="0" smtClean="0">
                <a:latin typeface="Arial"/>
                <a:cs typeface="Arial"/>
              </a:rPr>
              <a:t> that created the program.</a:t>
            </a:r>
            <a:endParaRPr lang="en-US" sz="1100" dirty="0" smtClean="0">
              <a:latin typeface="Arial"/>
              <a:cs typeface="Arial"/>
            </a:endParaRPr>
          </a:p>
          <a:p>
            <a:pPr marL="296863" lvl="1">
              <a:spcAft>
                <a:spcPts val="2400"/>
              </a:spcAft>
              <a:buFontTx/>
              <a:buChar char="•"/>
            </a:pPr>
            <a:endParaRPr lang="en-US" sz="2000" dirty="0" smtClean="0">
              <a:latin typeface="Calibri" charset="0"/>
            </a:endParaRPr>
          </a:p>
          <a:p>
            <a:pPr marL="296863" lvl="1" algn="l">
              <a:spcAft>
                <a:spcPts val="2400"/>
              </a:spcAft>
              <a:buFontTx/>
              <a:buNone/>
            </a:pPr>
            <a:endParaRPr lang="en-US" sz="2000" dirty="0">
              <a:latin typeface="Calibri" charset="0"/>
            </a:endParaRPr>
          </a:p>
          <a:p>
            <a:endParaRPr lang="en-US" dirty="0">
              <a:latin typeface="Calibri" charset="0"/>
            </a:endParaRPr>
          </a:p>
          <a:p>
            <a:pPr marL="296863" lvl="1">
              <a:spcAft>
                <a:spcPts val="2400"/>
              </a:spcAft>
            </a:pPr>
            <a:endParaRPr lang="en-US" sz="2000" dirty="0">
              <a:latin typeface="Calibri" charset="0"/>
            </a:endParaRPr>
          </a:p>
          <a:p>
            <a:endParaRPr lang="en-US" dirty="0">
              <a:latin typeface="Calibri" charset="0"/>
            </a:endParaRPr>
          </a:p>
        </p:txBody>
      </p:sp>
      <p:sp>
        <p:nvSpPr>
          <p:cNvPr id="4" name="Footer Placeholder 3"/>
          <p:cNvSpPr>
            <a:spLocks noGrp="1"/>
          </p:cNvSpPr>
          <p:nvPr>
            <p:ph type="ftr" sz="quarter" idx="4"/>
          </p:nvPr>
        </p:nvSpPr>
        <p:spPr/>
        <p:txBody>
          <a:bodyPr/>
          <a:lstStyle/>
          <a:p>
            <a:pPr>
              <a:defRPr/>
            </a:pPr>
            <a:endParaRPr lang="en-US"/>
          </a:p>
        </p:txBody>
      </p:sp>
      <p:sp>
        <p:nvSpPr>
          <p:cNvPr id="23556"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2FE1E5E-B68D-C04F-A1C5-80E260687B0A}" type="slidenum">
              <a:rPr lang="en-US" sz="1200">
                <a:latin typeface="Calibri" charset="0"/>
                <a:cs typeface="Arial" charset="0"/>
              </a:rPr>
              <a:pPr eaLnBrk="1" hangingPunct="1"/>
              <a:t>4</a:t>
            </a:fld>
            <a:endParaRPr lang="en-US" sz="1200">
              <a:latin typeface="Calibri" charset="0"/>
              <a:cs typeface="Arial" charset="0"/>
            </a:endParaRPr>
          </a:p>
        </p:txBody>
      </p:sp>
    </p:spTree>
    <p:extLst>
      <p:ext uri="{BB962C8B-B14F-4D97-AF65-F5344CB8AC3E}">
        <p14:creationId xmlns:p14="http://schemas.microsoft.com/office/powerpoint/2010/main" val="1613723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xmlns:mv="urn:schemas-microsoft-com:mac:vml" xmlns:mc="http://schemas.openxmlformats.org/markup-compatibility/2006" val="1"/>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10000"/>
          </a:bodyPr>
          <a:lstStyle/>
          <a:p>
            <a:pPr>
              <a:buFontTx/>
              <a:buNone/>
            </a:pPr>
            <a:r>
              <a:rPr lang="en-US" sz="1100" b="1" baseline="0" dirty="0" smtClean="0">
                <a:latin typeface="Arial"/>
                <a:cs typeface="Arial"/>
              </a:rPr>
              <a:t>Time for activity: 10 minutes</a:t>
            </a:r>
          </a:p>
          <a:p>
            <a:pPr>
              <a:buFontTx/>
              <a:buNone/>
            </a:pPr>
            <a:endParaRPr lang="en-US" sz="1100" b="1" baseline="0" dirty="0" smtClean="0">
              <a:latin typeface="Arial"/>
              <a:cs typeface="Arial"/>
            </a:endParaRPr>
          </a:p>
          <a:p>
            <a:pPr>
              <a:buFontTx/>
              <a:buNone/>
            </a:pPr>
            <a:r>
              <a:rPr lang="en-US" sz="1100" b="1" baseline="0" dirty="0" smtClean="0">
                <a:latin typeface="Arial"/>
                <a:cs typeface="Arial"/>
              </a:rPr>
              <a:t>Instructional Goals:</a:t>
            </a:r>
          </a:p>
          <a:p>
            <a:pPr>
              <a:buFontTx/>
              <a:buNone/>
            </a:pPr>
            <a:r>
              <a:rPr lang="en-US" sz="1100" dirty="0" smtClean="0">
                <a:latin typeface="Arial"/>
                <a:cs typeface="Arial"/>
              </a:rPr>
              <a:t>The main goal for this ADU is to pull out that youth sports is about more than numbers on the scoreboard, wins and losses. Through this activity,</a:t>
            </a:r>
            <a:r>
              <a:rPr lang="en-US" sz="1100" baseline="0" dirty="0" smtClean="0">
                <a:latin typeface="Arial"/>
                <a:cs typeface="Arial"/>
              </a:rPr>
              <a:t> </a:t>
            </a:r>
            <a:r>
              <a:rPr lang="en-US" sz="1100" kern="1200" dirty="0" smtClean="0">
                <a:solidFill>
                  <a:schemeClr val="tx1"/>
                </a:solidFill>
                <a:latin typeface="Arial"/>
                <a:ea typeface="ＭＳ Ｐゴシック" charset="0"/>
                <a:cs typeface="Arial"/>
              </a:rPr>
              <a:t>coaches explore</a:t>
            </a:r>
            <a:r>
              <a:rPr lang="en-US" sz="1100" kern="1200" baseline="0" dirty="0" smtClean="0">
                <a:solidFill>
                  <a:schemeClr val="tx1"/>
                </a:solidFill>
                <a:latin typeface="Arial"/>
                <a:ea typeface="ＭＳ Ｐゴシック" charset="0"/>
                <a:cs typeface="Arial"/>
              </a:rPr>
              <a:t> </a:t>
            </a:r>
            <a:r>
              <a:rPr lang="en-US" sz="1100" kern="1200" dirty="0" smtClean="0">
                <a:solidFill>
                  <a:schemeClr val="tx1"/>
                </a:solidFill>
                <a:latin typeface="Arial"/>
                <a:ea typeface="ＭＳ Ｐゴシック" charset="0"/>
                <a:cs typeface="Arial"/>
              </a:rPr>
              <a:t>their influence as role models in the lives of young athletes. </a:t>
            </a:r>
            <a:endParaRPr lang="en-US" sz="1100" b="1" dirty="0" smtClean="0">
              <a:latin typeface="Arial"/>
              <a:cs typeface="Arial"/>
            </a:endParaRPr>
          </a:p>
          <a:p>
            <a:endParaRPr lang="en-US" sz="1100" b="1" dirty="0" smtClean="0">
              <a:latin typeface="Arial"/>
              <a:cs typeface="Arial"/>
            </a:endParaRPr>
          </a:p>
          <a:p>
            <a:r>
              <a:rPr lang="en-US" sz="1100" b="1" dirty="0" smtClean="0">
                <a:latin typeface="Arial"/>
                <a:cs typeface="Arial"/>
              </a:rPr>
              <a:t>Exercise</a:t>
            </a:r>
            <a:r>
              <a:rPr lang="en-US" sz="1100" b="1" baseline="0" dirty="0" smtClean="0">
                <a:latin typeface="Arial"/>
                <a:cs typeface="Arial"/>
              </a:rPr>
              <a:t> Logistics:</a:t>
            </a:r>
          </a:p>
          <a:p>
            <a:pPr>
              <a:buFontTx/>
              <a:buChar char="-"/>
            </a:pPr>
            <a:r>
              <a:rPr lang="en-US" sz="1100" b="0" baseline="0" dirty="0" smtClean="0">
                <a:latin typeface="Arial"/>
                <a:cs typeface="Arial"/>
              </a:rPr>
              <a:t>Explain that this exercise will get coaches up and moving around the room.</a:t>
            </a:r>
          </a:p>
          <a:p>
            <a:pPr>
              <a:buFontTx/>
              <a:buChar char="-"/>
            </a:pPr>
            <a:r>
              <a:rPr lang="en-US" sz="1100" b="0" baseline="0" dirty="0" smtClean="0">
                <a:latin typeface="Arial"/>
                <a:cs typeface="Arial"/>
              </a:rPr>
              <a:t>Establish one side of the room for “Agree,” and the opposite side of the room for “Disagree.” The mid-point between the two sides is for those who are “Unsure.” Explain that coaches can place themselves anywhere on the continuum, depending on their opinion of the statement.</a:t>
            </a:r>
          </a:p>
          <a:p>
            <a:pPr>
              <a:buFontTx/>
              <a:buChar char="-"/>
            </a:pPr>
            <a:r>
              <a:rPr lang="en-US" sz="1100" b="0" baseline="0" dirty="0" smtClean="0">
                <a:latin typeface="Arial"/>
                <a:cs typeface="Arial"/>
              </a:rPr>
              <a:t>Read the statement out load and then ask coaches to place themselves in the room, depending on whether they agree, disagree, or are unsure of what they think about the statement.</a:t>
            </a:r>
          </a:p>
          <a:p>
            <a:pPr>
              <a:buFontTx/>
              <a:buNone/>
            </a:pPr>
            <a:endParaRPr lang="en-US" sz="1100" b="0" kern="1200" baseline="0" dirty="0" smtClean="0">
              <a:solidFill>
                <a:schemeClr val="tx1"/>
              </a:solidFill>
              <a:latin typeface="Arial"/>
              <a:ea typeface="ＭＳ Ｐゴシック" charset="0"/>
              <a:cs typeface="Arial"/>
            </a:endParaRPr>
          </a:p>
          <a:p>
            <a:pPr>
              <a:buFontTx/>
              <a:buNone/>
            </a:pPr>
            <a:r>
              <a:rPr lang="en-US" sz="1100" b="1" kern="1200" baseline="0" dirty="0" smtClean="0">
                <a:solidFill>
                  <a:schemeClr val="tx1"/>
                </a:solidFill>
                <a:latin typeface="Arial"/>
                <a:ea typeface="ＭＳ Ｐゴシック" charset="0"/>
                <a:cs typeface="Arial"/>
              </a:rPr>
              <a:t>Discussion Points:</a:t>
            </a:r>
          </a:p>
          <a:p>
            <a:pPr>
              <a:buFontTx/>
              <a:buChar char="-"/>
            </a:pPr>
            <a:r>
              <a:rPr lang="en-US" sz="1100" b="0" kern="1200" baseline="0" dirty="0" smtClean="0">
                <a:solidFill>
                  <a:schemeClr val="tx1"/>
                </a:solidFill>
                <a:latin typeface="Arial"/>
                <a:ea typeface="ＭＳ Ｐゴシック" charset="0"/>
                <a:cs typeface="Arial"/>
              </a:rPr>
              <a:t>There are many benefits of youth sports – including developing skill in a given sport – and winning is nice. However, you all know that winning games isn’t the only thing that athletes gain from participating in sports. It’s also about the relationships that athletes build with each other and their coaches, and the sense of accomplishment and leadership that can be built throughout the season.</a:t>
            </a:r>
          </a:p>
          <a:p>
            <a:pPr>
              <a:buFontTx/>
              <a:buChar char="-"/>
            </a:pPr>
            <a:endParaRPr lang="en-US" sz="1100" b="0" kern="1200" baseline="0" dirty="0" smtClean="0">
              <a:solidFill>
                <a:schemeClr val="tx1"/>
              </a:solidFill>
              <a:latin typeface="Arial"/>
              <a:ea typeface="ＭＳ Ｐゴシック" charset="0"/>
              <a:cs typeface="Arial"/>
            </a:endParaRPr>
          </a:p>
          <a:p>
            <a:pPr>
              <a:buFontTx/>
              <a:buNone/>
            </a:pPr>
            <a:r>
              <a:rPr lang="en-US" sz="1100" b="1" kern="1200" dirty="0" smtClean="0">
                <a:solidFill>
                  <a:srgbClr val="FF0000"/>
                </a:solidFill>
                <a:latin typeface="Arial"/>
                <a:ea typeface="ＭＳ Ｐゴシック" charset="0"/>
                <a:cs typeface="Arial"/>
              </a:rPr>
              <a:t>Tips for Trainers:</a:t>
            </a:r>
          </a:p>
          <a:p>
            <a:pPr>
              <a:buFontTx/>
              <a:buChar char="-"/>
            </a:pPr>
            <a:r>
              <a:rPr lang="en-US" sz="1100" b="0" kern="1200" dirty="0" smtClean="0">
                <a:solidFill>
                  <a:srgbClr val="FF0000"/>
                </a:solidFill>
                <a:latin typeface="Arial"/>
                <a:ea typeface="ＭＳ Ｐゴシック" charset="0"/>
                <a:cs typeface="Arial"/>
              </a:rPr>
              <a:t>There are no “right” or “wrong” answers here. ADU</a:t>
            </a:r>
            <a:r>
              <a:rPr lang="en-US" sz="1100" b="0" kern="1200" baseline="0" dirty="0" smtClean="0">
                <a:solidFill>
                  <a:srgbClr val="FF0000"/>
                </a:solidFill>
                <a:latin typeface="Arial"/>
                <a:ea typeface="ＭＳ Ｐゴシック" charset="0"/>
                <a:cs typeface="Arial"/>
              </a:rPr>
              <a:t> statements are intentionally vague.</a:t>
            </a:r>
            <a:r>
              <a:rPr lang="en-US" sz="1100" b="0" kern="1200" dirty="0" smtClean="0">
                <a:solidFill>
                  <a:srgbClr val="FF0000"/>
                </a:solidFill>
                <a:latin typeface="Arial"/>
                <a:ea typeface="ＭＳ Ｐゴシック" charset="0"/>
                <a:cs typeface="Arial"/>
              </a:rPr>
              <a:t> Part of this exercise is helping</a:t>
            </a:r>
            <a:r>
              <a:rPr lang="en-US" sz="1100" b="0" kern="1200" baseline="0" dirty="0" smtClean="0">
                <a:solidFill>
                  <a:srgbClr val="FF0000"/>
                </a:solidFill>
                <a:latin typeface="Arial"/>
                <a:ea typeface="ＭＳ Ｐゴシック" charset="0"/>
                <a:cs typeface="Arial"/>
              </a:rPr>
              <a:t> to develop a safe space for dialogue. Use questions and inquiry to help direct the conversation.</a:t>
            </a:r>
          </a:p>
          <a:p>
            <a:pPr>
              <a:buFontTx/>
              <a:buChar char="-"/>
            </a:pPr>
            <a:r>
              <a:rPr lang="en-US" sz="1100" b="0" kern="1200" baseline="0" dirty="0" smtClean="0">
                <a:solidFill>
                  <a:srgbClr val="FF0000"/>
                </a:solidFill>
                <a:latin typeface="Arial"/>
                <a:ea typeface="ＭＳ Ｐゴシック" charset="0"/>
                <a:cs typeface="Arial"/>
              </a:rPr>
              <a:t>Potential follow-up questions include: How do you think winning has come to be overemphasized in sports? What are some of the consequences of this? How can we address those consequences? As individuals? As institutions?</a:t>
            </a:r>
            <a:endParaRPr lang="en-US" sz="1100" b="0" kern="1200" dirty="0" smtClean="0">
              <a:solidFill>
                <a:srgbClr val="FF0000"/>
              </a:solidFill>
              <a:latin typeface="Arial"/>
              <a:ea typeface="ＭＳ Ｐゴシック" charset="0"/>
              <a:cs typeface="Arial"/>
            </a:endParaRPr>
          </a:p>
        </p:txBody>
      </p:sp>
      <p:sp>
        <p:nvSpPr>
          <p:cNvPr id="4" name="Footer Placeholder 3"/>
          <p:cNvSpPr>
            <a:spLocks noGrp="1"/>
          </p:cNvSpPr>
          <p:nvPr>
            <p:ph type="ftr" sz="quarter" idx="4"/>
          </p:nvPr>
        </p:nvSpPr>
        <p:spPr/>
        <p:txBody>
          <a:bodyPr/>
          <a:lstStyle/>
          <a:p>
            <a:pPr>
              <a:defRPr/>
            </a:pPr>
            <a:endParaRPr lang="en-US"/>
          </a:p>
        </p:txBody>
      </p:sp>
      <p:sp>
        <p:nvSpPr>
          <p:cNvPr id="27652"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32ED5C4-5C2F-B547-AE97-35ACF655A852}" type="slidenum">
              <a:rPr lang="en-US" sz="1200">
                <a:latin typeface="Calibri" charset="0"/>
                <a:cs typeface="Arial" charset="0"/>
              </a:rPr>
              <a:pPr eaLnBrk="1" hangingPunct="1"/>
              <a:t>5</a:t>
            </a:fld>
            <a:endParaRPr lang="en-US" sz="1200">
              <a:latin typeface="Calibri" charset="0"/>
              <a:cs typeface="Arial" charset="0"/>
            </a:endParaRPr>
          </a:p>
        </p:txBody>
      </p:sp>
    </p:spTree>
    <p:extLst>
      <p:ext uri="{BB962C8B-B14F-4D97-AF65-F5344CB8AC3E}">
        <p14:creationId xmlns:p14="http://schemas.microsoft.com/office/powerpoint/2010/main" val="1031658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6D4321-B170-41D6-AEDB-3842D700EE41}" type="slidenum">
              <a:rPr lang="en-US" smtClean="0"/>
              <a:pPr>
                <a:defRPr/>
              </a:pPr>
              <a:t>6</a:t>
            </a:fld>
            <a:endParaRPr lang="en-US"/>
          </a:p>
        </p:txBody>
      </p:sp>
    </p:spTree>
    <p:extLst>
      <p:ext uri="{BB962C8B-B14F-4D97-AF65-F5344CB8AC3E}">
        <p14:creationId xmlns:p14="http://schemas.microsoft.com/office/powerpoint/2010/main" val="1537517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c="http://schemas.openxmlformats.org/markup-compatibility/2006" xmlns:mv="urn:schemas-microsoft-com:mac:vml" xmlns=""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None/>
            </a:pPr>
            <a:r>
              <a:rPr lang="en-US" sz="1100" b="1" dirty="0" smtClean="0">
                <a:latin typeface="Arial"/>
                <a:cs typeface="Arial"/>
              </a:rPr>
              <a:t>Instructional</a:t>
            </a:r>
            <a:r>
              <a:rPr lang="en-US" sz="1100" b="1" baseline="0" dirty="0" smtClean="0">
                <a:latin typeface="Arial"/>
                <a:cs typeface="Arial"/>
              </a:rPr>
              <a:t> Goals:</a:t>
            </a:r>
          </a:p>
          <a:p>
            <a:pPr>
              <a:buFontTx/>
              <a:buNone/>
            </a:pPr>
            <a:r>
              <a:rPr lang="en-US" sz="1100" b="0" baseline="0" dirty="0" smtClean="0">
                <a:latin typeface="Arial"/>
                <a:cs typeface="Arial"/>
              </a:rPr>
              <a:t>This slide is an opportunity to follow up on the discussion of the ADU exercise, touching on the key take-</a:t>
            </a:r>
            <a:r>
              <a:rPr lang="en-US" sz="1100" b="0" baseline="0" dirty="0" err="1" smtClean="0">
                <a:latin typeface="Arial"/>
                <a:cs typeface="Arial"/>
              </a:rPr>
              <a:t>away’s</a:t>
            </a:r>
            <a:r>
              <a:rPr lang="en-US" sz="1100" b="0" baseline="0" dirty="0" smtClean="0">
                <a:latin typeface="Arial"/>
                <a:cs typeface="Arial"/>
              </a:rPr>
              <a:t> that we want coaches to understand.</a:t>
            </a:r>
            <a:endParaRPr lang="en-US" sz="1100" b="0" dirty="0" smtClean="0">
              <a:latin typeface="Arial"/>
              <a:cs typeface="Arial"/>
            </a:endParaRPr>
          </a:p>
          <a:p>
            <a:pPr>
              <a:buFontTx/>
              <a:buChar char="-"/>
            </a:pPr>
            <a:endParaRPr lang="en-US" sz="1100" dirty="0" smtClean="0">
              <a:latin typeface="Arial"/>
              <a:cs typeface="Arial"/>
            </a:endParaRPr>
          </a:p>
          <a:p>
            <a:pPr>
              <a:buFontTx/>
              <a:buNone/>
            </a:pPr>
            <a:r>
              <a:rPr lang="en-US" sz="1100" b="1" dirty="0" smtClean="0">
                <a:latin typeface="Arial"/>
                <a:cs typeface="Arial"/>
              </a:rPr>
              <a:t>Discussion Points:</a:t>
            </a:r>
            <a:endParaRPr lang="en-US" sz="1100" b="1" i="1" dirty="0" smtClean="0">
              <a:latin typeface="Arial"/>
              <a:cs typeface="Arial"/>
            </a:endParaRPr>
          </a:p>
          <a:p>
            <a:pPr>
              <a:buFontTx/>
              <a:buChar char="-"/>
            </a:pPr>
            <a:r>
              <a:rPr lang="en-US" sz="1100" dirty="0" smtClean="0">
                <a:latin typeface="Arial"/>
                <a:cs typeface="Arial"/>
              </a:rPr>
              <a:t>Winning teams</a:t>
            </a:r>
            <a:r>
              <a:rPr lang="en-US" sz="1100" baseline="0" dirty="0" smtClean="0">
                <a:latin typeface="Arial"/>
                <a:cs typeface="Arial"/>
              </a:rPr>
              <a:t> require leadership on and off the field/court.</a:t>
            </a:r>
            <a:endParaRPr lang="en-US" sz="1100" dirty="0" smtClean="0">
              <a:latin typeface="Arial"/>
              <a:cs typeface="Arial"/>
            </a:endParaRPr>
          </a:p>
          <a:p>
            <a:pPr>
              <a:buFontTx/>
              <a:buChar char="-"/>
            </a:pPr>
            <a:r>
              <a:rPr lang="en-US" sz="1100" dirty="0" smtClean="0">
                <a:latin typeface="Arial"/>
                <a:cs typeface="Arial"/>
              </a:rPr>
              <a:t>As leaders</a:t>
            </a:r>
            <a:r>
              <a:rPr lang="en-US" sz="1100" baseline="0" dirty="0" smtClean="0">
                <a:latin typeface="Arial"/>
                <a:cs typeface="Arial"/>
              </a:rPr>
              <a:t> and role models, c</a:t>
            </a:r>
            <a:r>
              <a:rPr lang="en-US" sz="1100" dirty="0" smtClean="0">
                <a:latin typeface="Arial"/>
                <a:cs typeface="Arial"/>
              </a:rPr>
              <a:t>oaches</a:t>
            </a:r>
            <a:r>
              <a:rPr lang="en-US" sz="1100" baseline="0" dirty="0" smtClean="0">
                <a:latin typeface="Arial"/>
                <a:cs typeface="Arial"/>
              </a:rPr>
              <a:t> are critical in developing leadership among their teams - on and off the field.</a:t>
            </a:r>
          </a:p>
          <a:p>
            <a:pPr>
              <a:buFontTx/>
              <a:buChar char="-"/>
            </a:pPr>
            <a:r>
              <a:rPr lang="en-US" sz="1100" baseline="0" dirty="0" smtClean="0">
                <a:latin typeface="Arial"/>
                <a:cs typeface="Arial"/>
              </a:rPr>
              <a:t>Remember when we were introducing ourselves? Many of you already identified the importance of your role as mentors to young athletes as a major reason why you coach.</a:t>
            </a:r>
          </a:p>
          <a:p>
            <a:pPr>
              <a:buFontTx/>
              <a:buChar char="-"/>
            </a:pPr>
            <a:r>
              <a:rPr lang="en-US" sz="1100" baseline="0" dirty="0" smtClean="0">
                <a:latin typeface="Arial"/>
                <a:cs typeface="Arial"/>
              </a:rPr>
              <a:t>Youth sports is about more than winning games – it’s about teaching values of selflessness, teamwork, work ethic, integrity, leadership, courage, and respect. These values extend beyond the field and into the daily lives of young athletes. If we’re serious about the importance of youth sports in teaching these values, then we ought to reinforce them and learn how to better pass on those skills.</a:t>
            </a:r>
          </a:p>
          <a:p>
            <a:pPr>
              <a:buFontTx/>
              <a:buChar char="-"/>
            </a:pPr>
            <a:r>
              <a:rPr lang="en-US" sz="1100" baseline="0" dirty="0" smtClean="0">
                <a:latin typeface="Arial"/>
                <a:cs typeface="Arial"/>
              </a:rPr>
              <a:t>CBIM is a tool to help coaches develop leadership among their athletes and build stronger teams by fostering healthy relationships.</a:t>
            </a:r>
          </a:p>
          <a:p>
            <a:endParaRPr lang="en-US" dirty="0">
              <a:latin typeface="Calibri" charset="0"/>
            </a:endParaRPr>
          </a:p>
        </p:txBody>
      </p:sp>
      <p:sp>
        <p:nvSpPr>
          <p:cNvPr id="4" name="Footer Placeholder 3"/>
          <p:cNvSpPr>
            <a:spLocks noGrp="1"/>
          </p:cNvSpPr>
          <p:nvPr>
            <p:ph type="ftr" sz="quarter" idx="4"/>
          </p:nvPr>
        </p:nvSpPr>
        <p:spPr/>
        <p:txBody>
          <a:bodyPr/>
          <a:lstStyle/>
          <a:p>
            <a:pPr>
              <a:defRPr/>
            </a:pPr>
            <a:endParaRPr lang="en-US"/>
          </a:p>
        </p:txBody>
      </p:sp>
      <p:sp>
        <p:nvSpPr>
          <p:cNvPr id="33796"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DEDB792-DD3D-A64D-921C-FFABB3DB788F}" type="slidenum">
              <a:rPr lang="en-US" sz="1200">
                <a:latin typeface="Calibri" charset="0"/>
                <a:cs typeface="Arial" charset="0"/>
              </a:rPr>
              <a:pPr eaLnBrk="1" hangingPunct="1"/>
              <a:t>7</a:t>
            </a:fld>
            <a:endParaRPr lang="en-US" sz="1200">
              <a:latin typeface="Calibri" charset="0"/>
              <a:cs typeface="Arial" charset="0"/>
            </a:endParaRPr>
          </a:p>
        </p:txBody>
      </p:sp>
    </p:spTree>
    <p:extLst>
      <p:ext uri="{BB962C8B-B14F-4D97-AF65-F5344CB8AC3E}">
        <p14:creationId xmlns:p14="http://schemas.microsoft.com/office/powerpoint/2010/main" val="1606413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c="http://schemas.openxmlformats.org/markup-compatibility/2006" xmlns:mv="urn:schemas-microsoft-com:mac:vml" xmlns="" xmlns:ma14="http://schemas.microsoft.com/office/mac/drawingml/2011/main" val="1"/>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100" b="1" dirty="0" smtClean="0">
                <a:latin typeface="Arial"/>
                <a:cs typeface="Arial"/>
              </a:rPr>
              <a:t>Instructional Goals:</a:t>
            </a:r>
          </a:p>
          <a:p>
            <a:r>
              <a:rPr lang="en-US" sz="1100" b="0" dirty="0" smtClean="0">
                <a:latin typeface="Arial"/>
                <a:cs typeface="Arial"/>
              </a:rPr>
              <a:t>This slide</a:t>
            </a:r>
            <a:r>
              <a:rPr lang="en-US" sz="1100" b="0" baseline="0" dirty="0" smtClean="0">
                <a:latin typeface="Arial"/>
                <a:cs typeface="Arial"/>
              </a:rPr>
              <a:t> helps facilitators to segue from talking about the benefit of youth sports to a more focused discussion on leveraging sports to help youth build healthy relationship skills and know the importance of building healthy teen relationships.</a:t>
            </a:r>
            <a:endParaRPr lang="en-US" sz="1100" b="0" dirty="0" smtClean="0">
              <a:latin typeface="Arial"/>
              <a:cs typeface="Arial"/>
            </a:endParaRPr>
          </a:p>
          <a:p>
            <a:endParaRPr lang="en-US" sz="1100" dirty="0" smtClean="0">
              <a:latin typeface="Arial"/>
              <a:cs typeface="Arial"/>
            </a:endParaRPr>
          </a:p>
          <a:p>
            <a:r>
              <a:rPr lang="en-US" sz="1100" b="1" dirty="0" smtClean="0">
                <a:latin typeface="Arial"/>
                <a:cs typeface="Arial"/>
              </a:rPr>
              <a:t>Discussion</a:t>
            </a:r>
            <a:r>
              <a:rPr lang="en-US" sz="1100" b="1" baseline="0" dirty="0" smtClean="0">
                <a:latin typeface="Arial"/>
                <a:cs typeface="Arial"/>
              </a:rPr>
              <a:t> Points:</a:t>
            </a:r>
            <a:endParaRPr lang="en-US" sz="1100" b="1" dirty="0" smtClean="0">
              <a:latin typeface="Arial"/>
              <a:cs typeface="Arial"/>
            </a:endParaRPr>
          </a:p>
          <a:p>
            <a:pPr>
              <a:buFontTx/>
              <a:buChar char="-"/>
            </a:pPr>
            <a:r>
              <a:rPr lang="en-US" sz="1100" dirty="0" smtClean="0">
                <a:latin typeface="Arial"/>
                <a:cs typeface="Arial"/>
              </a:rPr>
              <a:t>In order to help our athletes</a:t>
            </a:r>
            <a:r>
              <a:rPr lang="en-US" sz="1100" baseline="0" dirty="0" smtClean="0">
                <a:latin typeface="Arial"/>
                <a:cs typeface="Arial"/>
              </a:rPr>
              <a:t> build healthy relationships and become role models for their peers, we have to first understand what constitutes healthy vs. unhealthy relationship behaviors.</a:t>
            </a:r>
            <a:endParaRPr lang="en-US" sz="1100" b="1" i="1" dirty="0" smtClean="0">
              <a:latin typeface="Arial"/>
              <a:cs typeface="Arial"/>
            </a:endParaRPr>
          </a:p>
        </p:txBody>
      </p:sp>
      <p:sp>
        <p:nvSpPr>
          <p:cNvPr id="4" name="Footer Placeholder 3"/>
          <p:cNvSpPr>
            <a:spLocks noGrp="1"/>
          </p:cNvSpPr>
          <p:nvPr>
            <p:ph type="ftr" sz="quarter" idx="4"/>
          </p:nvPr>
        </p:nvSpPr>
        <p:spPr/>
        <p:txBody>
          <a:bodyPr/>
          <a:lstStyle/>
          <a:p>
            <a:pPr>
              <a:defRPr/>
            </a:pPr>
            <a:endParaRPr lang="en-US" dirty="0"/>
          </a:p>
        </p:txBody>
      </p:sp>
      <p:sp>
        <p:nvSpPr>
          <p:cNvPr id="39940"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2277406-9C69-7D43-BF3B-A336DAD80D20}" type="slidenum">
              <a:rPr lang="en-US" sz="1200">
                <a:latin typeface="Calibri" charset="0"/>
                <a:cs typeface="Arial" charset="0"/>
              </a:rPr>
              <a:pPr eaLnBrk="1" hangingPunct="1"/>
              <a:t>8</a:t>
            </a:fld>
            <a:endParaRPr lang="en-US" sz="1200">
              <a:latin typeface="Calibri" charset="0"/>
              <a:cs typeface="Arial" charset="0"/>
            </a:endParaRPr>
          </a:p>
        </p:txBody>
      </p:sp>
    </p:spTree>
    <p:extLst>
      <p:ext uri="{BB962C8B-B14F-4D97-AF65-F5344CB8AC3E}">
        <p14:creationId xmlns:p14="http://schemas.microsoft.com/office/powerpoint/2010/main" val="3628865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c="http://schemas.openxmlformats.org/markup-compatibility/2006" xmlns:mv="urn:schemas-microsoft-com:mac:vml" xmlns="" xmlns:ma14="http://schemas.microsoft.com/office/mac/drawingml/2011/main"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62500" lnSpcReduction="20000"/>
          </a:bodyPr>
          <a:lstStyle/>
          <a:p>
            <a:r>
              <a:rPr lang="en-US" sz="1100" b="1" dirty="0" smtClean="0">
                <a:latin typeface="Arial"/>
                <a:cs typeface="Arial"/>
              </a:rPr>
              <a:t>Time</a:t>
            </a:r>
            <a:r>
              <a:rPr lang="en-US" sz="1100" b="1" baseline="0" dirty="0" smtClean="0">
                <a:latin typeface="Arial"/>
                <a:cs typeface="Arial"/>
              </a:rPr>
              <a:t> for activity: 10 minutes</a:t>
            </a:r>
            <a:endParaRPr lang="en-US" sz="1100" b="1" dirty="0" smtClean="0">
              <a:latin typeface="Arial"/>
              <a:cs typeface="Arial"/>
            </a:endParaRPr>
          </a:p>
          <a:p>
            <a:endParaRPr lang="en-US" sz="1100" b="1" dirty="0" smtClean="0">
              <a:latin typeface="Arial"/>
              <a:cs typeface="Arial"/>
            </a:endParaRPr>
          </a:p>
          <a:p>
            <a:r>
              <a:rPr lang="en-US" sz="1100" b="1" dirty="0" smtClean="0">
                <a:latin typeface="Arial"/>
                <a:cs typeface="Arial"/>
              </a:rPr>
              <a:t>Instructional</a:t>
            </a:r>
            <a:r>
              <a:rPr lang="en-US" sz="1100" b="1" baseline="0" dirty="0" smtClean="0">
                <a:latin typeface="Arial"/>
                <a:cs typeface="Arial"/>
              </a:rPr>
              <a:t> Goals:</a:t>
            </a:r>
          </a:p>
          <a:p>
            <a:r>
              <a:rPr lang="en-US" sz="1100" b="0" baseline="0" dirty="0" smtClean="0">
                <a:latin typeface="Arial"/>
                <a:cs typeface="Arial"/>
              </a:rPr>
              <a:t>As a result of this exercise, coaches will define abusive and healthy relationship behaviors.</a:t>
            </a:r>
            <a:endParaRPr lang="en-US" sz="1100" b="0" dirty="0" smtClean="0">
              <a:latin typeface="Arial"/>
              <a:cs typeface="Arial"/>
            </a:endParaRPr>
          </a:p>
          <a:p>
            <a:endParaRPr lang="en-US" sz="1100" b="1" dirty="0" smtClean="0">
              <a:latin typeface="Arial"/>
              <a:cs typeface="Arial"/>
            </a:endParaRPr>
          </a:p>
          <a:p>
            <a:r>
              <a:rPr lang="en-US" sz="1100" b="1" dirty="0" smtClean="0">
                <a:latin typeface="Arial"/>
                <a:cs typeface="Arial"/>
              </a:rPr>
              <a:t>Exercise Logistics:</a:t>
            </a:r>
          </a:p>
          <a:p>
            <a:r>
              <a:rPr lang="en-US" sz="1100" b="0" dirty="0" smtClean="0">
                <a:latin typeface="Arial"/>
                <a:cs typeface="Arial"/>
              </a:rPr>
              <a:t>-</a:t>
            </a:r>
            <a:r>
              <a:rPr lang="en-US" sz="1100" b="0" baseline="0" dirty="0" smtClean="0">
                <a:latin typeface="Arial"/>
                <a:cs typeface="Arial"/>
              </a:rPr>
              <a:t> </a:t>
            </a:r>
            <a:r>
              <a:rPr lang="en-US" sz="1100" dirty="0" smtClean="0">
                <a:latin typeface="Arial"/>
                <a:cs typeface="Arial"/>
              </a:rPr>
              <a:t>Break </a:t>
            </a:r>
            <a:r>
              <a:rPr lang="en-US" sz="1100" dirty="0">
                <a:latin typeface="Arial"/>
                <a:cs typeface="Arial"/>
              </a:rPr>
              <a:t>the coaches into</a:t>
            </a:r>
            <a:r>
              <a:rPr lang="en-US" sz="1100" dirty="0" smtClean="0">
                <a:latin typeface="Arial"/>
                <a:cs typeface="Arial"/>
              </a:rPr>
              <a:t> small groups (</a:t>
            </a:r>
            <a:r>
              <a:rPr lang="en-US" sz="1100" dirty="0">
                <a:latin typeface="Arial"/>
                <a:cs typeface="Arial"/>
              </a:rPr>
              <a:t>no more that 8 coaches per group). Assign each group a type of abusive behavior </a:t>
            </a:r>
            <a:r>
              <a:rPr lang="en-US" sz="1100" dirty="0" smtClean="0">
                <a:latin typeface="Arial"/>
                <a:cs typeface="Arial"/>
              </a:rPr>
              <a:t>(i.e., physical, emotional, verbal, sexual) </a:t>
            </a:r>
            <a:r>
              <a:rPr lang="en-US" sz="1100" dirty="0">
                <a:latin typeface="Arial"/>
                <a:cs typeface="Arial"/>
              </a:rPr>
              <a:t>and ask them</a:t>
            </a:r>
            <a:r>
              <a:rPr lang="en-US" sz="1100" dirty="0" smtClean="0">
                <a:latin typeface="Arial"/>
                <a:cs typeface="Arial"/>
              </a:rPr>
              <a:t> to list</a:t>
            </a:r>
            <a:r>
              <a:rPr lang="en-US" sz="1100" dirty="0">
                <a:latin typeface="Arial"/>
                <a:cs typeface="Arial"/>
              </a:rPr>
              <a:t>/write down examples of that type of</a:t>
            </a:r>
            <a:r>
              <a:rPr lang="en-US" sz="1100" dirty="0" smtClean="0">
                <a:latin typeface="Arial"/>
                <a:cs typeface="Arial"/>
              </a:rPr>
              <a:t> abusive</a:t>
            </a:r>
            <a:r>
              <a:rPr lang="en-US" sz="1100" baseline="0" dirty="0" smtClean="0">
                <a:latin typeface="Arial"/>
                <a:cs typeface="Arial"/>
              </a:rPr>
              <a:t> behavior. They have 5 minutes for this brief brainstorm.</a:t>
            </a:r>
            <a:endParaRPr lang="en-US" sz="1100" dirty="0" smtClean="0">
              <a:latin typeface="Arial"/>
              <a:cs typeface="Arial"/>
            </a:endParaRPr>
          </a:p>
          <a:p>
            <a:pPr>
              <a:buFontTx/>
              <a:buChar char="-"/>
            </a:pPr>
            <a:r>
              <a:rPr lang="en-US" sz="1100" dirty="0" smtClean="0">
                <a:latin typeface="Arial"/>
                <a:cs typeface="Arial"/>
              </a:rPr>
              <a:t>Each </a:t>
            </a:r>
            <a:r>
              <a:rPr lang="en-US" sz="1100" dirty="0">
                <a:latin typeface="Arial"/>
                <a:cs typeface="Arial"/>
              </a:rPr>
              <a:t>group will then</a:t>
            </a:r>
            <a:r>
              <a:rPr lang="en-US" sz="1100" dirty="0" smtClean="0">
                <a:latin typeface="Arial"/>
                <a:cs typeface="Arial"/>
              </a:rPr>
              <a:t> choose</a:t>
            </a:r>
            <a:r>
              <a:rPr lang="en-US" sz="1100" baseline="0" dirty="0" smtClean="0">
                <a:latin typeface="Arial"/>
                <a:cs typeface="Arial"/>
              </a:rPr>
              <a:t> a couple</a:t>
            </a:r>
            <a:r>
              <a:rPr lang="en-US" sz="1100" dirty="0" smtClean="0">
                <a:latin typeface="Arial"/>
                <a:cs typeface="Arial"/>
              </a:rPr>
              <a:t> examples </a:t>
            </a:r>
            <a:r>
              <a:rPr lang="en-US" sz="1100" baseline="0" dirty="0" smtClean="0">
                <a:latin typeface="Arial"/>
                <a:cs typeface="Arial"/>
              </a:rPr>
              <a:t>from their list to share with the large group. (Now coaches open their kits.) As each group shares, facilitators point to the Training Card in the CBIM Card Series that corresponds to those behaviors. </a:t>
            </a:r>
          </a:p>
          <a:p>
            <a:pPr>
              <a:buFontTx/>
              <a:buChar char="-"/>
            </a:pPr>
            <a:r>
              <a:rPr lang="en-US" sz="1100" baseline="0" dirty="0" smtClean="0">
                <a:latin typeface="Arial"/>
                <a:cs typeface="Arial"/>
              </a:rPr>
              <a:t>Highlight Training Card 6 for sexually abusive behaviors; Training Card 4 for verbally abusive behaviors; Training Card 4 and 7 for emotionally abusive behaviors; and Training Card 8 for physically abusive behaviors. </a:t>
            </a:r>
          </a:p>
          <a:p>
            <a:pPr>
              <a:buFontTx/>
              <a:buNone/>
            </a:pPr>
            <a:endParaRPr lang="en-US" sz="1100" b="0" baseline="0" dirty="0" smtClean="0">
              <a:latin typeface="Arial"/>
              <a:cs typeface="Arial"/>
            </a:endParaRPr>
          </a:p>
          <a:p>
            <a:pPr>
              <a:buFontTx/>
              <a:buNone/>
            </a:pPr>
            <a:r>
              <a:rPr lang="en-US" sz="1100" b="1" baseline="0" dirty="0" smtClean="0">
                <a:solidFill>
                  <a:srgbClr val="FF0000"/>
                </a:solidFill>
                <a:latin typeface="Arial"/>
                <a:cs typeface="Arial"/>
              </a:rPr>
              <a:t>Discussion Points:</a:t>
            </a:r>
          </a:p>
          <a:p>
            <a:pPr>
              <a:buFontTx/>
              <a:buChar char="-"/>
            </a:pPr>
            <a:r>
              <a:rPr lang="en-US" sz="1100" b="0" baseline="0" dirty="0" smtClean="0">
                <a:solidFill>
                  <a:srgbClr val="FF0000"/>
                </a:solidFill>
                <a:latin typeface="Arial"/>
                <a:cs typeface="Arial"/>
              </a:rPr>
              <a:t>Focus on power and control as the objective of these behaviors. Ask participants: “Why would someone behave this way toward their partner?”</a:t>
            </a:r>
          </a:p>
          <a:p>
            <a:pPr>
              <a:buFontTx/>
              <a:buChar char="-"/>
            </a:pPr>
            <a:r>
              <a:rPr lang="en-US" sz="1100" b="0" baseline="0" dirty="0" smtClean="0">
                <a:solidFill>
                  <a:srgbClr val="FF0000"/>
                </a:solidFill>
                <a:latin typeface="Arial"/>
                <a:cs typeface="Arial"/>
              </a:rPr>
              <a:t>In an abusive or violent relationship, power and control are repeatedly misused against a girlfriend, boyfriend, family member or peer. All of these behaviors can be used by an abusive partner to gain or maintain power and control over someone else.</a:t>
            </a:r>
          </a:p>
          <a:p>
            <a:pPr>
              <a:buFontTx/>
              <a:buChar char="-"/>
            </a:pPr>
            <a:r>
              <a:rPr lang="en-US" sz="1100" b="0" baseline="0" dirty="0" smtClean="0">
                <a:solidFill>
                  <a:srgbClr val="FF0000"/>
                </a:solidFill>
                <a:latin typeface="Arial"/>
                <a:cs typeface="Arial"/>
              </a:rPr>
              <a:t>Connect the intent with the effect of the behavior on the abused partner. Ask participants: “What do you think the effect of this behavior is? How do you think it would make someone feel?”</a:t>
            </a:r>
          </a:p>
          <a:p>
            <a:pPr>
              <a:buFontTx/>
              <a:buChar char="-"/>
            </a:pPr>
            <a:r>
              <a:rPr lang="en-US" sz="1100" b="0" baseline="0" dirty="0" smtClean="0">
                <a:solidFill>
                  <a:srgbClr val="FF0000"/>
                </a:solidFill>
                <a:latin typeface="Arial"/>
                <a:cs typeface="Arial"/>
              </a:rPr>
              <a:t>Ask participants: “Why do you think it’s important to understand these behaviors, their likely intention and their impact?”</a:t>
            </a:r>
          </a:p>
          <a:p>
            <a:pPr>
              <a:buFontTx/>
              <a:buChar char="-"/>
            </a:pPr>
            <a:r>
              <a:rPr lang="en-US" sz="1100" b="0" baseline="0" dirty="0" smtClean="0">
                <a:solidFill>
                  <a:srgbClr val="FF0000"/>
                </a:solidFill>
                <a:latin typeface="Arial"/>
                <a:cs typeface="Arial"/>
              </a:rPr>
              <a:t>Focus on the importance of determining consent in order to distinguish between respectful, healthy relationship behaviors and unhealthy and abusive behaviors. Ask participants: “How do you know the difference between a respectful behavior and a potentially harmful and disrespectful behavior?” For some people, a hug is a perfectly acceptable way to greet someone. But for others, a hug is unwanted and can even feel threatening. How do you know the difference? You have to ASK permission and then respect boundaries when they are communicated.</a:t>
            </a:r>
          </a:p>
          <a:p>
            <a:pPr>
              <a:buFontTx/>
              <a:buNone/>
            </a:pPr>
            <a:endParaRPr lang="en-US" sz="1100" b="0" i="1" baseline="0" dirty="0" smtClean="0">
              <a:latin typeface="Arial"/>
              <a:cs typeface="Arial"/>
            </a:endParaRPr>
          </a:p>
          <a:p>
            <a:pPr>
              <a:buFontTx/>
              <a:buNone/>
            </a:pPr>
            <a:r>
              <a:rPr lang="en-US" sz="1100" b="1" baseline="0" dirty="0" smtClean="0">
                <a:latin typeface="Arial"/>
                <a:cs typeface="Arial"/>
              </a:rPr>
              <a:t>Tips for Trainers:</a:t>
            </a:r>
          </a:p>
          <a:p>
            <a:pPr>
              <a:buFontTx/>
              <a:buNone/>
            </a:pPr>
            <a:r>
              <a:rPr lang="en-US" sz="1100" b="0" baseline="0" dirty="0" smtClean="0">
                <a:latin typeface="Arial"/>
                <a:cs typeface="Arial"/>
              </a:rPr>
              <a:t>-If you’re less familiar with the issue of teen dating violence, familiarize yourself with the power and control wheel prior to facilitating the Coaching Boys into Men training: </a:t>
            </a:r>
            <a:r>
              <a:rPr lang="en-US" sz="1100" b="0" baseline="0" dirty="0" err="1" smtClean="0">
                <a:latin typeface="Arial"/>
                <a:cs typeface="Arial"/>
              </a:rPr>
              <a:t>http://lessonsfromliterature.org/docs/manual/Power_and_Control_Wheel.pdf.</a:t>
            </a:r>
            <a:r>
              <a:rPr lang="en-US" sz="1100" b="0" baseline="0" dirty="0" smtClean="0">
                <a:latin typeface="Arial"/>
                <a:cs typeface="Arial"/>
              </a:rPr>
              <a:t> </a:t>
            </a:r>
          </a:p>
          <a:p>
            <a:pPr>
              <a:buFontTx/>
              <a:buChar char="-"/>
            </a:pPr>
            <a:r>
              <a:rPr lang="en-US" sz="1100" b="0" baseline="0" dirty="0" smtClean="0">
                <a:latin typeface="Arial"/>
                <a:cs typeface="Arial"/>
              </a:rPr>
              <a:t>If you’re running low on time, facilitate this activity as a large group brainstorm rather than breaking into small groups.</a:t>
            </a:r>
            <a:endParaRPr lang="en-US" sz="1100" b="0" i="0" baseline="0" dirty="0" smtClean="0">
              <a:latin typeface="Arial"/>
              <a:cs typeface="Arial"/>
            </a:endParaRPr>
          </a:p>
          <a:p>
            <a:pPr>
              <a:buFontTx/>
              <a:buNone/>
            </a:pPr>
            <a:endParaRPr lang="en-US" sz="1100" baseline="0" dirty="0" smtClean="0">
              <a:latin typeface="Arial"/>
              <a:cs typeface="Arial"/>
            </a:endParaRPr>
          </a:p>
          <a:p>
            <a:pPr>
              <a:buFontTx/>
              <a:buNone/>
            </a:pPr>
            <a:endParaRPr lang="en-US" sz="1100" b="1" baseline="0" dirty="0" smtClean="0">
              <a:latin typeface="Arial"/>
              <a:cs typeface="Arial"/>
            </a:endParaRPr>
          </a:p>
        </p:txBody>
      </p:sp>
      <p:sp>
        <p:nvSpPr>
          <p:cNvPr id="419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B7E784F-79EF-1A47-ADF1-45ECDF98567B}" type="slidenum">
              <a:rPr lang="en-US" sz="1200">
                <a:latin typeface="Calibri" charset="0"/>
                <a:cs typeface="Arial" charset="0"/>
              </a:rPr>
              <a:pPr eaLnBrk="1" hangingPunct="1"/>
              <a:t>9</a:t>
            </a:fld>
            <a:endParaRPr lang="en-US" sz="1200">
              <a:latin typeface="Calibri" charset="0"/>
              <a:cs typeface="Arial" charset="0"/>
            </a:endParaRPr>
          </a:p>
        </p:txBody>
      </p:sp>
      <p:sp>
        <p:nvSpPr>
          <p:cNvPr id="5" name="Footer Placeholder 4"/>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19206943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 descr="PPT Section bk2.png"/>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19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57199" y="1873624"/>
            <a:ext cx="8228013" cy="1927225"/>
          </a:xfrm>
          <a:prstGeom prst="rect">
            <a:avLst/>
          </a:prstGeom>
        </p:spPr>
        <p:txBody>
          <a:bodyPr tIns="0" bIns="0" anchor="b"/>
          <a:lstStyle>
            <a:lvl1pPr algn="ctr">
              <a:defRPr sz="6000" b="0">
                <a:solidFill>
                  <a:schemeClr val="bg1">
                    <a:lumMod val="85000"/>
                  </a:schemeClr>
                </a:solidFill>
                <a:latin typeface="Optima"/>
                <a:cs typeface="Optima"/>
              </a:defRPr>
            </a:lvl1pPr>
          </a:lstStyle>
          <a:p>
            <a:r>
              <a:rPr lang="en-US" dirty="0" smtClean="0"/>
              <a:t>Click to edit Master title style</a:t>
            </a:r>
            <a:endParaRPr dirty="0"/>
          </a:p>
        </p:txBody>
      </p:sp>
      <p:sp>
        <p:nvSpPr>
          <p:cNvPr id="3" name="Subtitle 2"/>
          <p:cNvSpPr>
            <a:spLocks noGrp="1"/>
          </p:cNvSpPr>
          <p:nvPr>
            <p:ph type="subTitle" idx="1"/>
          </p:nvPr>
        </p:nvSpPr>
        <p:spPr>
          <a:xfrm>
            <a:off x="457199" y="3886200"/>
            <a:ext cx="8228013" cy="1066800"/>
          </a:xfrm>
          <a:prstGeom prst="rect">
            <a:avLst/>
          </a:prstGeom>
        </p:spPr>
        <p:txBody>
          <a:bodyPr tIns="0" bIns="0"/>
          <a:lstStyle>
            <a:lvl1pPr marL="0" indent="0" algn="ctr">
              <a:spcBef>
                <a:spcPts val="300"/>
              </a:spcBef>
              <a:buNone/>
              <a:defRPr sz="1800">
                <a:solidFill>
                  <a:schemeClr val="bg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Tree>
    <p:extLst>
      <p:ext uri="{BB962C8B-B14F-4D97-AF65-F5344CB8AC3E}">
        <p14:creationId xmlns:p14="http://schemas.microsoft.com/office/powerpoint/2010/main" val="1591058047"/>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70914" cy="2525059"/>
          </a:xfrm>
          <a:prstGeom prst="rect">
            <a:avLst/>
          </a:prstGeom>
        </p:spPr>
      </p:pic>
      <p:sp>
        <p:nvSpPr>
          <p:cNvPr id="2" name="Title 1"/>
          <p:cNvSpPr>
            <a:spLocks noGrp="1"/>
          </p:cNvSpPr>
          <p:nvPr>
            <p:ph type="title"/>
          </p:nvPr>
        </p:nvSpPr>
        <p:spPr>
          <a:xfrm>
            <a:off x="443754" y="224960"/>
            <a:ext cx="8153400" cy="1143000"/>
          </a:xfrm>
          <a:prstGeom prst="rect">
            <a:avLst/>
          </a:prstGeom>
        </p:spPr>
        <p:txBody>
          <a:bodyPr anchor="ctr"/>
          <a:lstStyle>
            <a:lvl1pPr>
              <a:defRPr sz="4000" b="0">
                <a:solidFill>
                  <a:srgbClr val="D9D9D9"/>
                </a:solidFill>
                <a:latin typeface="Optima"/>
                <a:cs typeface="Optima"/>
              </a:defRPr>
            </a:lvl1pPr>
          </a:lstStyle>
          <a:p>
            <a:r>
              <a:rPr lang="en-US" dirty="0" smtClean="0"/>
              <a:t>Click to edit Master title style</a:t>
            </a:r>
            <a:endParaRPr dirty="0"/>
          </a:p>
        </p:txBody>
      </p:sp>
      <p:sp>
        <p:nvSpPr>
          <p:cNvPr id="3" name="Content Placeholder 2"/>
          <p:cNvSpPr>
            <a:spLocks noGrp="1"/>
          </p:cNvSpPr>
          <p:nvPr>
            <p:ph sz="half" idx="1"/>
          </p:nvPr>
        </p:nvSpPr>
        <p:spPr>
          <a:xfrm>
            <a:off x="533400" y="2590800"/>
            <a:ext cx="7656512" cy="1554480"/>
          </a:xfrm>
          <a:prstGeom prst="rect">
            <a:avLst/>
          </a:prstGeom>
        </p:spPr>
        <p:txBody>
          <a:bodyPr/>
          <a:lstStyle>
            <a:lvl1pPr marL="0" indent="0">
              <a:buClr>
                <a:schemeClr val="accent1"/>
              </a:buClr>
              <a:buSzPct val="130000"/>
              <a:buFont typeface="Wingdings" charset="2"/>
              <a:buNone/>
              <a:defRPr sz="1800"/>
            </a:lvl1pPr>
            <a:lvl2pPr marL="685800" indent="-336550">
              <a:buClr>
                <a:schemeClr val="accent1"/>
              </a:buClr>
              <a:buSzPct val="130000"/>
              <a:buFont typeface="Wingdings" charset="2"/>
              <a:buChar char="§"/>
              <a:defRPr sz="1800"/>
            </a:lvl2pPr>
            <a:lvl3pPr marL="1035050" indent="-349250">
              <a:buClr>
                <a:schemeClr val="accent1"/>
              </a:buClr>
              <a:buSzPct val="130000"/>
              <a:buFont typeface="Wingdings" charset="2"/>
              <a:buChar char="§"/>
              <a:defRPr sz="1800"/>
            </a:lvl3pPr>
            <a:lvl4pPr marL="1371600" indent="-336550">
              <a:buClr>
                <a:schemeClr val="accent1"/>
              </a:buClr>
              <a:buSzPct val="130000"/>
              <a:buFont typeface="Wingdings" charset="2"/>
              <a:buChar char="§"/>
              <a:defRPr sz="1800"/>
            </a:lvl4pPr>
            <a:lvl5pPr marL="1720850" indent="-349250">
              <a:buClr>
                <a:schemeClr val="accent1"/>
              </a:buClr>
              <a:buSzPct val="130000"/>
              <a:buFont typeface="Wingdings" charset="2"/>
              <a:buChar cha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8" name="Content Placeholder 2"/>
          <p:cNvSpPr>
            <a:spLocks noGrp="1"/>
          </p:cNvSpPr>
          <p:nvPr>
            <p:ph sz="half" idx="13"/>
          </p:nvPr>
        </p:nvSpPr>
        <p:spPr>
          <a:xfrm>
            <a:off x="533400" y="4572000"/>
            <a:ext cx="7656512" cy="1554480"/>
          </a:xfrm>
          <a:prstGeom prst="rect">
            <a:avLst/>
          </a:prstGeom>
        </p:spPr>
        <p:txBody>
          <a:bodyPr/>
          <a:lstStyle>
            <a:lvl1pPr marL="0" indent="0">
              <a:buClr>
                <a:schemeClr val="accent1"/>
              </a:buClr>
              <a:buSzPct val="130000"/>
              <a:buFont typeface="Wingdings" charset="2"/>
              <a:buNone/>
              <a:defRPr sz="1800"/>
            </a:lvl1pPr>
            <a:lvl2pPr marL="685800" indent="-336550">
              <a:buClr>
                <a:schemeClr val="accent1"/>
              </a:buClr>
              <a:buSzPct val="130000"/>
              <a:buFont typeface="Wingdings" charset="2"/>
              <a:buChar char="§"/>
              <a:defRPr sz="1800"/>
            </a:lvl2pPr>
            <a:lvl3pPr marL="1035050" indent="-349250">
              <a:buClr>
                <a:schemeClr val="accent1"/>
              </a:buClr>
              <a:buSzPct val="130000"/>
              <a:buFont typeface="Wingdings" charset="2"/>
              <a:buChar char="§"/>
              <a:defRPr sz="1800"/>
            </a:lvl3pPr>
            <a:lvl4pPr marL="1371600" indent="-336550">
              <a:buClr>
                <a:schemeClr val="accent1"/>
              </a:buClr>
              <a:buSzPct val="130000"/>
              <a:buFont typeface="Wingdings" charset="2"/>
              <a:buChar char="§"/>
              <a:defRPr sz="1800"/>
            </a:lvl4pPr>
            <a:lvl5pPr marL="1720850" indent="-349250">
              <a:buClr>
                <a:schemeClr val="accent1"/>
              </a:buClr>
              <a:buSzPct val="130000"/>
              <a:buFont typeface="Wingdings" charset="2"/>
              <a:buChar cha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Tree>
    <p:extLst>
      <p:ext uri="{BB962C8B-B14F-4D97-AF65-F5344CB8AC3E}">
        <p14:creationId xmlns:p14="http://schemas.microsoft.com/office/powerpoint/2010/main" val="3743942296"/>
      </p:ext>
    </p:extLst>
  </p:cSld>
  <p:clrMapOvr>
    <a:masterClrMapping/>
  </p:clrMapOvr>
  <p:timing>
    <p:tnLst>
      <p:par>
        <p:cTn id="1" dur="indefinite" restart="never" nodeType="tmRoot"/>
      </p:par>
    </p:tnLst>
  </p:timing>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70914" cy="2525059"/>
          </a:xfrm>
          <a:prstGeom prst="rect">
            <a:avLst/>
          </a:prstGeom>
        </p:spPr>
      </p:pic>
      <p:sp>
        <p:nvSpPr>
          <p:cNvPr id="2" name="Title 1"/>
          <p:cNvSpPr>
            <a:spLocks noGrp="1"/>
          </p:cNvSpPr>
          <p:nvPr>
            <p:ph type="title"/>
          </p:nvPr>
        </p:nvSpPr>
        <p:spPr>
          <a:xfrm>
            <a:off x="443754" y="224960"/>
            <a:ext cx="8153400" cy="1143000"/>
          </a:xfrm>
          <a:prstGeom prst="rect">
            <a:avLst/>
          </a:prstGeom>
        </p:spPr>
        <p:txBody>
          <a:bodyPr anchor="ctr"/>
          <a:lstStyle>
            <a:lvl1pPr>
              <a:defRPr sz="4000" b="0">
                <a:solidFill>
                  <a:srgbClr val="D9D9D9"/>
                </a:solidFill>
                <a:latin typeface="Optima"/>
                <a:cs typeface="Optima"/>
              </a:defRPr>
            </a:lvl1pPr>
          </a:lstStyle>
          <a:p>
            <a:r>
              <a:rPr lang="en-US" dirty="0" smtClean="0"/>
              <a:t>Click to edit Master title style</a:t>
            </a:r>
            <a:endParaRPr dirty="0"/>
          </a:p>
        </p:txBody>
      </p:sp>
      <p:sp>
        <p:nvSpPr>
          <p:cNvPr id="3" name="Content Placeholder 2"/>
          <p:cNvSpPr>
            <a:spLocks noGrp="1"/>
          </p:cNvSpPr>
          <p:nvPr>
            <p:ph sz="half" idx="1"/>
          </p:nvPr>
        </p:nvSpPr>
        <p:spPr>
          <a:xfrm>
            <a:off x="4636008" y="2784475"/>
            <a:ext cx="3767328" cy="1554480"/>
          </a:xfrm>
          <a:prstGeom prst="rect">
            <a:avLst/>
          </a:prstGeom>
        </p:spPr>
        <p:txBody>
          <a:bodyPr/>
          <a:lstStyle>
            <a:lvl1pPr marL="0" indent="0">
              <a:buClr>
                <a:schemeClr val="accent4"/>
              </a:buClr>
              <a:buSzPct val="110000"/>
              <a:buFont typeface="Wingdings" charset="2"/>
              <a:buNone/>
              <a:defRPr sz="1800"/>
            </a:lvl1pPr>
            <a:lvl2pPr marL="685800" indent="-336550">
              <a:buClr>
                <a:schemeClr val="accent4"/>
              </a:buClr>
              <a:buSzPct val="110000"/>
              <a:buFont typeface="Wingdings" charset="2"/>
              <a:buChar char="§"/>
              <a:defRPr sz="1800"/>
            </a:lvl2pPr>
            <a:lvl3pPr marL="1035050" indent="-349250">
              <a:buClr>
                <a:schemeClr val="accent4"/>
              </a:buClr>
              <a:buSzPct val="110000"/>
              <a:buFont typeface="Wingdings" charset="2"/>
              <a:buChar char="§"/>
              <a:defRPr sz="1800"/>
            </a:lvl3pPr>
            <a:lvl4pPr marL="1371600" indent="-336550">
              <a:buClr>
                <a:schemeClr val="accent4"/>
              </a:buClr>
              <a:buSzPct val="110000"/>
              <a:buFont typeface="Wingdings" charset="2"/>
              <a:buChar char="§"/>
              <a:defRPr sz="1800"/>
            </a:lvl4pPr>
            <a:lvl5pPr marL="1720850" indent="-349250">
              <a:buClr>
                <a:schemeClr val="accent4"/>
              </a:buClr>
              <a:buSzPct val="110000"/>
              <a:buFont typeface="Wingdings" charset="2"/>
              <a:buChar cha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8" name="Content Placeholder 2"/>
          <p:cNvSpPr>
            <a:spLocks noGrp="1"/>
          </p:cNvSpPr>
          <p:nvPr>
            <p:ph sz="half" idx="13"/>
          </p:nvPr>
        </p:nvSpPr>
        <p:spPr>
          <a:xfrm>
            <a:off x="4636008" y="4497070"/>
            <a:ext cx="3767328" cy="1554480"/>
          </a:xfrm>
          <a:prstGeom prst="rect">
            <a:avLst/>
          </a:prstGeom>
        </p:spPr>
        <p:txBody>
          <a:bodyPr/>
          <a:lstStyle>
            <a:lvl1pPr marL="0" indent="0">
              <a:buClr>
                <a:schemeClr val="accent4"/>
              </a:buClr>
              <a:buSzPct val="110000"/>
              <a:buFont typeface="Wingdings" charset="2"/>
              <a:buNone/>
              <a:defRPr sz="1800"/>
            </a:lvl1pPr>
            <a:lvl2pPr marL="685800" indent="-336550">
              <a:buClr>
                <a:schemeClr val="accent4"/>
              </a:buClr>
              <a:buSzPct val="110000"/>
              <a:buFont typeface="Wingdings" charset="2"/>
              <a:buChar char="§"/>
              <a:defRPr sz="1800"/>
            </a:lvl2pPr>
            <a:lvl3pPr marL="1035050" indent="-349250">
              <a:buClr>
                <a:schemeClr val="accent4"/>
              </a:buClr>
              <a:buSzPct val="110000"/>
              <a:buFont typeface="Wingdings" charset="2"/>
              <a:buChar char="§"/>
              <a:defRPr sz="1800"/>
            </a:lvl3pPr>
            <a:lvl4pPr marL="1371600" indent="-336550">
              <a:buClr>
                <a:schemeClr val="accent4"/>
              </a:buClr>
              <a:buSzPct val="110000"/>
              <a:buFont typeface="Wingdings" charset="2"/>
              <a:buChar char="§"/>
              <a:defRPr sz="1800"/>
            </a:lvl4pPr>
            <a:lvl5pPr marL="1720850" indent="-349250">
              <a:buClr>
                <a:schemeClr val="accent4"/>
              </a:buClr>
              <a:buSzPct val="110000"/>
              <a:buFont typeface="Wingdings" charset="2"/>
              <a:buChar cha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9" name="Content Placeholder 2"/>
          <p:cNvSpPr>
            <a:spLocks noGrp="1"/>
          </p:cNvSpPr>
          <p:nvPr>
            <p:ph sz="half" idx="14"/>
          </p:nvPr>
        </p:nvSpPr>
        <p:spPr>
          <a:xfrm>
            <a:off x="533400" y="2784475"/>
            <a:ext cx="3767328" cy="3252788"/>
          </a:xfrm>
          <a:prstGeom prst="rect">
            <a:avLst/>
          </a:prstGeom>
        </p:spPr>
        <p:txBody>
          <a:bodyPr/>
          <a:lstStyle>
            <a:lvl1pPr marL="0" indent="0">
              <a:buClr>
                <a:schemeClr val="accent4"/>
              </a:buClr>
              <a:buSzPct val="110000"/>
              <a:buFont typeface="Wingdings" charset="2"/>
              <a:buNone/>
              <a:defRPr sz="1800"/>
            </a:lvl1pPr>
            <a:lvl2pPr marL="685800" indent="-336550">
              <a:buClr>
                <a:schemeClr val="accent4"/>
              </a:buClr>
              <a:buSzPct val="110000"/>
              <a:buFont typeface="Wingdings" charset="2"/>
              <a:buChar char="§"/>
              <a:defRPr sz="1800"/>
            </a:lvl2pPr>
            <a:lvl3pPr marL="1035050" indent="-349250">
              <a:buClr>
                <a:schemeClr val="accent4"/>
              </a:buClr>
              <a:buSzPct val="110000"/>
              <a:buFont typeface="Wingdings" charset="2"/>
              <a:buChar char="§"/>
              <a:defRPr sz="1800"/>
            </a:lvl3pPr>
            <a:lvl4pPr marL="1371600" indent="-336550">
              <a:buClr>
                <a:schemeClr val="accent4"/>
              </a:buClr>
              <a:buSzPct val="110000"/>
              <a:buFont typeface="Wingdings" charset="2"/>
              <a:buChar char="§"/>
              <a:defRPr sz="1800"/>
            </a:lvl4pPr>
            <a:lvl5pPr marL="1720850" indent="-349250">
              <a:buClr>
                <a:schemeClr val="accent4"/>
              </a:buClr>
              <a:buSzPct val="110000"/>
              <a:buFont typeface="Wingdings" charset="2"/>
              <a:buChar cha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Tree>
    <p:extLst>
      <p:ext uri="{BB962C8B-B14F-4D97-AF65-F5344CB8AC3E}">
        <p14:creationId xmlns:p14="http://schemas.microsoft.com/office/powerpoint/2010/main" val="2012313347"/>
      </p:ext>
    </p:extLst>
  </p:cSld>
  <p:clrMapOvr>
    <a:masterClrMapping/>
  </p:clrMapOvr>
  <p:timing>
    <p:tnLst>
      <p:par>
        <p:cTn id="1" dur="indefinite" restart="never" nodeType="tmRoot"/>
      </p:par>
    </p:tnLst>
  </p:timing>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7" name="Picture 1" descr="PPT Section bk2.png"/>
          <p:cNvPicPr>
            <a:picLocks noChangeAspect="1"/>
          </p:cNvPicPr>
          <p:nvPr userDrawn="1"/>
        </p:nvPicPr>
        <p:blipFill>
          <a:blip r:embed="rId2" cstate="email">
            <a:extLst>
              <a:ext uri="{28A0092B-C50C-407E-A947-70E740481C1C}">
                <a14:useLocalDpi xmlns:a14="http://schemas.microsoft.com/office/drawing/2010/main" val="0"/>
              </a:ext>
            </a:extLst>
          </a:blip>
          <a:srcRect l="6667" t="20901" r="18332"/>
          <a:stretch>
            <a:fillRect/>
          </a:stretch>
        </p:blipFill>
        <p:spPr bwMode="auto">
          <a:xfrm rot="16200000">
            <a:off x="-977900" y="977900"/>
            <a:ext cx="6858000"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1098" y="237082"/>
            <a:ext cx="3509683" cy="2209800"/>
          </a:xfrm>
          <a:prstGeom prst="rect">
            <a:avLst/>
          </a:prstGeom>
        </p:spPr>
        <p:txBody>
          <a:bodyPr anchor="t"/>
          <a:lstStyle>
            <a:lvl1pPr algn="l">
              <a:defRPr sz="4000" b="0">
                <a:solidFill>
                  <a:srgbClr val="D9D9D9"/>
                </a:solidFill>
                <a:latin typeface="Optima"/>
                <a:cs typeface="Optima"/>
              </a:defRPr>
            </a:lvl1pPr>
          </a:lstStyle>
          <a:p>
            <a:r>
              <a:rPr lang="en-US" dirty="0" smtClean="0"/>
              <a:t>Click to edit Master title style</a:t>
            </a:r>
            <a:endParaRPr dirty="0"/>
          </a:p>
        </p:txBody>
      </p:sp>
      <p:sp>
        <p:nvSpPr>
          <p:cNvPr id="3" name="Content Placeholder 2"/>
          <p:cNvSpPr>
            <a:spLocks noGrp="1"/>
          </p:cNvSpPr>
          <p:nvPr>
            <p:ph idx="1"/>
          </p:nvPr>
        </p:nvSpPr>
        <p:spPr>
          <a:xfrm>
            <a:off x="5029200" y="273050"/>
            <a:ext cx="3657600" cy="5853113"/>
          </a:xfrm>
          <a:prstGeom prst="rect">
            <a:avLst/>
          </a:prstGeom>
        </p:spPr>
        <p:txBody>
          <a:bodyPr>
            <a:normAutofit/>
          </a:bodyPr>
          <a:lstStyle>
            <a:lvl1pPr marL="0" indent="0">
              <a:buClr>
                <a:schemeClr val="accent4"/>
              </a:buClr>
              <a:buSzPct val="110000"/>
              <a:buFont typeface="Wingdings" charset="2"/>
              <a:buNone/>
              <a:defRPr sz="2200"/>
            </a:lvl1pPr>
            <a:lvl2pPr marL="685800" indent="-336550">
              <a:buClr>
                <a:schemeClr val="accent4"/>
              </a:buClr>
              <a:buSzPct val="110000"/>
              <a:buFont typeface="Wingdings" charset="2"/>
              <a:buChar char="§"/>
              <a:defRPr sz="2000"/>
            </a:lvl2pPr>
            <a:lvl3pPr marL="1035050" indent="-349250">
              <a:buClr>
                <a:schemeClr val="accent4"/>
              </a:buClr>
              <a:buSzPct val="110000"/>
              <a:buFont typeface="Wingdings" charset="2"/>
              <a:buChar char="§"/>
              <a:defRPr sz="1800"/>
            </a:lvl3pPr>
            <a:lvl4pPr marL="1371600" indent="-336550">
              <a:buClr>
                <a:schemeClr val="accent4"/>
              </a:buClr>
              <a:buSzPct val="110000"/>
              <a:buFont typeface="Wingdings" charset="2"/>
              <a:buChar char="§"/>
              <a:defRPr sz="1800"/>
            </a:lvl4pPr>
            <a:lvl5pPr marL="1720850" indent="-349250">
              <a:buClr>
                <a:schemeClr val="accent4"/>
              </a:buClr>
              <a:buSzPct val="110000"/>
              <a:buFont typeface="Wingdings" charset="2"/>
              <a:buChar cha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Text Placeholder 3"/>
          <p:cNvSpPr>
            <a:spLocks noGrp="1"/>
          </p:cNvSpPr>
          <p:nvPr>
            <p:ph type="body" sz="half" idx="2"/>
          </p:nvPr>
        </p:nvSpPr>
        <p:spPr>
          <a:xfrm>
            <a:off x="540744" y="2649071"/>
            <a:ext cx="3509683" cy="3388192"/>
          </a:xfrm>
          <a:prstGeom prst="rect">
            <a:avLst/>
          </a:prstGeom>
        </p:spPr>
        <p:txBody>
          <a:bodyPr>
            <a:normAutofit/>
          </a:bodyPr>
          <a:lstStyle>
            <a:lvl1pPr marL="0" indent="0">
              <a:spcBef>
                <a:spcPts val="600"/>
              </a:spcBef>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Picture Placeholder 8"/>
          <p:cNvSpPr>
            <a:spLocks noGrp="1"/>
          </p:cNvSpPr>
          <p:nvPr>
            <p:ph type="pic" sz="quarter" idx="13"/>
          </p:nvPr>
        </p:nvSpPr>
        <p:spPr>
          <a:xfrm>
            <a:off x="457200" y="3276600"/>
            <a:ext cx="3352800" cy="3352800"/>
          </a:xfrm>
          <a:prstGeom prst="ellipse">
            <a:avLst/>
          </a:prstGeom>
          <a:ln w="28575">
            <a:solidFill>
              <a:schemeClr val="accent1"/>
            </a:solidFill>
          </a:ln>
        </p:spPr>
        <p:txBody>
          <a:bodyPr rtlCol="0">
            <a:normAutofit/>
          </a:bodyPr>
          <a:lstStyle>
            <a:lvl1pPr marL="0" indent="0">
              <a:buNone/>
              <a:defRPr>
                <a:solidFill>
                  <a:schemeClr val="bg1"/>
                </a:solidFill>
              </a:defRPr>
            </a:lvl1pPr>
          </a:lstStyle>
          <a:p>
            <a:pPr lvl="0"/>
            <a:r>
              <a:rPr lang="en-US" noProof="0" smtClean="0"/>
              <a:t>Drag picture to placeholder or click icon to add</a:t>
            </a:r>
            <a:endParaRPr noProof="0"/>
          </a:p>
        </p:txBody>
      </p:sp>
    </p:spTree>
    <p:extLst>
      <p:ext uri="{BB962C8B-B14F-4D97-AF65-F5344CB8AC3E}">
        <p14:creationId xmlns:p14="http://schemas.microsoft.com/office/powerpoint/2010/main" val="1556978069"/>
      </p:ext>
    </p:extLst>
  </p:cSld>
  <p:clrMapOvr>
    <a:masterClrMapping/>
  </p:clrMapOvr>
  <p:timing>
    <p:tnLst>
      <p:par>
        <p:cTn id="1" dur="indefinite" restart="never" nodeType="tmRoot"/>
      </p:par>
    </p:tnLst>
  </p:timing>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5" name="Picture 1" descr="PPT Section bk2.png"/>
          <p:cNvPicPr>
            <a:picLocks noChangeAspect="1"/>
          </p:cNvPicPr>
          <p:nvPr userDrawn="1"/>
        </p:nvPicPr>
        <p:blipFill>
          <a:blip r:embed="rId2" cstate="email">
            <a:extLst>
              <a:ext uri="{28A0092B-C50C-407E-A947-70E740481C1C}">
                <a14:useLocalDpi xmlns:a14="http://schemas.microsoft.com/office/drawing/2010/main" val="0"/>
              </a:ext>
            </a:extLst>
          </a:blip>
          <a:srcRect l="6667" r="18332"/>
          <a:stretch>
            <a:fillRect/>
          </a:stretch>
        </p:blipFill>
        <p:spPr bwMode="auto">
          <a:xfrm rot="16200000">
            <a:off x="-330200" y="330200"/>
            <a:ext cx="6858000" cy="619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43755" y="242990"/>
            <a:ext cx="4876799" cy="1371599"/>
          </a:xfrm>
          <a:prstGeom prst="rect">
            <a:avLst/>
          </a:prstGeom>
        </p:spPr>
        <p:txBody>
          <a:bodyPr anchor="t"/>
          <a:lstStyle>
            <a:lvl1pPr algn="l">
              <a:defRPr sz="4000" b="0">
                <a:solidFill>
                  <a:srgbClr val="D9D9D9"/>
                </a:solidFill>
                <a:latin typeface="Optima"/>
                <a:cs typeface="Optima"/>
              </a:defRPr>
            </a:lvl1pPr>
          </a:lstStyle>
          <a:p>
            <a:r>
              <a:rPr lang="en-US" dirty="0" smtClean="0"/>
              <a:t>Click to edit Master title style</a:t>
            </a:r>
            <a:endParaRPr dirty="0"/>
          </a:p>
        </p:txBody>
      </p:sp>
      <p:sp>
        <p:nvSpPr>
          <p:cNvPr id="4" name="Text Placeholder 3"/>
          <p:cNvSpPr>
            <a:spLocks noGrp="1"/>
          </p:cNvSpPr>
          <p:nvPr>
            <p:ph type="body" sz="half" idx="2"/>
          </p:nvPr>
        </p:nvSpPr>
        <p:spPr>
          <a:xfrm>
            <a:off x="6096000" y="381000"/>
            <a:ext cx="2819400" cy="6172200"/>
          </a:xfrm>
          <a:prstGeom prst="rect">
            <a:avLst/>
          </a:prstGeom>
        </p:spPr>
        <p:txBody>
          <a:bodyPr>
            <a:normAutofit/>
          </a:bodyPr>
          <a:lstStyle>
            <a:lvl1pPr marL="0" indent="0">
              <a:spcBef>
                <a:spcPts val="600"/>
              </a:spcBef>
              <a:buNone/>
              <a:defRPr sz="2000">
                <a:solidFill>
                  <a:schemeClr val="tx1">
                    <a:lumMod val="65000"/>
                    <a:lumOff val="35000"/>
                  </a:schemeClr>
                </a:solidFill>
                <a:latin typeface="Optima"/>
                <a:cs typeface="Optim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9" name="Picture Placeholder 8"/>
          <p:cNvSpPr>
            <a:spLocks noGrp="1"/>
          </p:cNvSpPr>
          <p:nvPr>
            <p:ph type="pic" sz="quarter" idx="13"/>
          </p:nvPr>
        </p:nvSpPr>
        <p:spPr>
          <a:xfrm>
            <a:off x="762000" y="2209800"/>
            <a:ext cx="4267200" cy="4267200"/>
          </a:xfrm>
          <a:prstGeom prst="ellipse">
            <a:avLst/>
          </a:prstGeom>
          <a:ln w="28575">
            <a:solidFill>
              <a:schemeClr val="accent1"/>
            </a:solidFill>
          </a:ln>
        </p:spPr>
        <p:txBody>
          <a:bodyPr rtlCol="0">
            <a:normAutofit/>
          </a:bodyPr>
          <a:lstStyle>
            <a:lvl1pPr marL="0" indent="0">
              <a:buNone/>
              <a:defRPr>
                <a:solidFill>
                  <a:schemeClr val="bg1"/>
                </a:solidFill>
              </a:defRPr>
            </a:lvl1pPr>
          </a:lstStyle>
          <a:p>
            <a:pPr lvl="0"/>
            <a:r>
              <a:rPr lang="en-US" noProof="0" smtClean="0"/>
              <a:t>Drag picture to placeholder or click icon to add</a:t>
            </a:r>
            <a:endParaRPr noProof="0"/>
          </a:p>
        </p:txBody>
      </p:sp>
    </p:spTree>
    <p:extLst>
      <p:ext uri="{BB962C8B-B14F-4D97-AF65-F5344CB8AC3E}">
        <p14:creationId xmlns:p14="http://schemas.microsoft.com/office/powerpoint/2010/main" val="966169407"/>
      </p:ext>
    </p:extLst>
  </p:cSld>
  <p:clrMapOvr>
    <a:masterClrMapping/>
  </p:clrMapOvr>
  <p:timing>
    <p:tnLst>
      <p:par>
        <p:cTn id="1" dur="indefinite" restart="never" nodeType="tmRoot"/>
      </p:par>
    </p:tnLst>
  </p:timing>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pic>
        <p:nvPicPr>
          <p:cNvPr id="2" name="Picture 9"/>
          <p:cNvPicPr>
            <a:picLocks noChangeAspect="1" noChangeArrowheads="1"/>
          </p:cNvPicPr>
          <p:nvPr userDrawn="1"/>
        </p:nvPicPr>
        <p:blipFill>
          <a:blip r:embed="rId2" cstate="print"/>
          <a:srcRect/>
          <a:stretch>
            <a:fillRect/>
          </a:stretch>
        </p:blipFill>
        <p:spPr bwMode="auto">
          <a:xfrm>
            <a:off x="0" y="6183313"/>
            <a:ext cx="9144000" cy="681037"/>
          </a:xfrm>
          <a:prstGeom prst="rect">
            <a:avLst/>
          </a:prstGeom>
          <a:noFill/>
          <a:ln w="9525">
            <a:noFill/>
            <a:miter lim="800000"/>
            <a:headEnd/>
            <a:tailEnd/>
          </a:ln>
        </p:spPr>
      </p:pic>
    </p:spTree>
    <p:extLst>
      <p:ext uri="{BB962C8B-B14F-4D97-AF65-F5344CB8AC3E}">
        <p14:creationId xmlns:p14="http://schemas.microsoft.com/office/powerpoint/2010/main" val="408084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70914" cy="2525059"/>
          </a:xfrm>
          <a:prstGeom prst="rect">
            <a:avLst/>
          </a:prstGeom>
        </p:spPr>
      </p:pic>
      <p:sp>
        <p:nvSpPr>
          <p:cNvPr id="2" name="Title 1"/>
          <p:cNvSpPr>
            <a:spLocks noGrp="1"/>
          </p:cNvSpPr>
          <p:nvPr>
            <p:ph type="title"/>
          </p:nvPr>
        </p:nvSpPr>
        <p:spPr>
          <a:xfrm>
            <a:off x="443754" y="224960"/>
            <a:ext cx="8520952" cy="1143000"/>
          </a:xfrm>
          <a:prstGeom prst="rect">
            <a:avLst/>
          </a:prstGeom>
        </p:spPr>
        <p:txBody>
          <a:bodyPr lIns="91440" rIns="0" anchor="ctr"/>
          <a:lstStyle>
            <a:lvl1pPr>
              <a:defRPr sz="4000" b="0">
                <a:solidFill>
                  <a:srgbClr val="D9D9D9"/>
                </a:solidFill>
                <a:latin typeface="Optima"/>
                <a:cs typeface="Optima"/>
              </a:defRPr>
            </a:lvl1pPr>
          </a:lstStyle>
          <a:p>
            <a:r>
              <a:rPr lang="en-US" dirty="0" smtClean="0"/>
              <a:t>Click to edit Master title style</a:t>
            </a:r>
            <a:endParaRPr dirty="0"/>
          </a:p>
        </p:txBody>
      </p:sp>
      <p:sp>
        <p:nvSpPr>
          <p:cNvPr id="3" name="Content Placeholder 2"/>
          <p:cNvSpPr>
            <a:spLocks noGrp="1"/>
          </p:cNvSpPr>
          <p:nvPr>
            <p:ph idx="1"/>
          </p:nvPr>
        </p:nvSpPr>
        <p:spPr>
          <a:xfrm>
            <a:off x="533400" y="2770188"/>
            <a:ext cx="8229600" cy="3859212"/>
          </a:xfrm>
          <a:prstGeom prst="rect">
            <a:avLst/>
          </a:prstGeom>
        </p:spPr>
        <p:txBody>
          <a:bodyPr/>
          <a:lstStyle>
            <a:lvl1pPr marL="0" indent="0">
              <a:buClr>
                <a:schemeClr val="accent1"/>
              </a:buClr>
              <a:buSzPct val="130000"/>
              <a:buFont typeface="Wingdings" charset="2"/>
              <a:buNone/>
              <a:defRPr sz="3000">
                <a:latin typeface="Arial"/>
                <a:cs typeface="Arial"/>
              </a:defRPr>
            </a:lvl1pPr>
            <a:lvl2pPr marL="685800" indent="-336550">
              <a:buClr>
                <a:schemeClr val="accent1"/>
              </a:buClr>
              <a:buSzPct val="130000"/>
              <a:buFont typeface="Wingdings" charset="2"/>
              <a:buChar char="§"/>
              <a:defRPr sz="2000">
                <a:latin typeface="Arial"/>
                <a:cs typeface="Arial"/>
              </a:defRPr>
            </a:lvl2pPr>
            <a:lvl3pPr marL="1035050" indent="-349250">
              <a:buClr>
                <a:schemeClr val="accent1"/>
              </a:buClr>
              <a:buSzPct val="130000"/>
              <a:buFont typeface="Wingdings" charset="2"/>
              <a:buChar char="§"/>
              <a:defRPr sz="2000">
                <a:latin typeface="Arial"/>
                <a:cs typeface="Arial"/>
              </a:defRPr>
            </a:lvl3pPr>
            <a:lvl4pPr marL="1371600" indent="-336550">
              <a:buClr>
                <a:schemeClr val="accent1"/>
              </a:buClr>
              <a:buSzPct val="130000"/>
              <a:buFont typeface="Wingdings" charset="2"/>
              <a:buChar char="§"/>
              <a:defRPr sz="2000">
                <a:latin typeface="Arial"/>
                <a:cs typeface="Arial"/>
              </a:defRPr>
            </a:lvl4pPr>
            <a:lvl5pPr marL="1720850" indent="-349250">
              <a:buClr>
                <a:schemeClr val="accent1"/>
              </a:buClr>
              <a:buSzPct val="130000"/>
              <a:buFont typeface="Wingdings" charset="2"/>
              <a:buChar char="§"/>
              <a:defRPr sz="200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Tree>
    <p:extLst>
      <p:ext uri="{BB962C8B-B14F-4D97-AF65-F5344CB8AC3E}">
        <p14:creationId xmlns:p14="http://schemas.microsoft.com/office/powerpoint/2010/main" val="122389248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70914" cy="2525059"/>
          </a:xfrm>
          <a:prstGeom prst="rect">
            <a:avLst/>
          </a:prstGeom>
        </p:spPr>
      </p:pic>
      <p:sp>
        <p:nvSpPr>
          <p:cNvPr id="2" name="Title 1"/>
          <p:cNvSpPr>
            <a:spLocks noGrp="1"/>
          </p:cNvSpPr>
          <p:nvPr>
            <p:ph type="title"/>
          </p:nvPr>
        </p:nvSpPr>
        <p:spPr>
          <a:xfrm>
            <a:off x="443566" y="217488"/>
            <a:ext cx="8258175" cy="1135062"/>
          </a:xfrm>
          <a:prstGeom prst="rect">
            <a:avLst/>
          </a:prstGeom>
        </p:spPr>
        <p:txBody>
          <a:bodyPr anchor="ctr"/>
          <a:lstStyle>
            <a:lvl1pPr>
              <a:defRPr sz="4000" b="0">
                <a:solidFill>
                  <a:srgbClr val="D9D9D9"/>
                </a:solidFill>
                <a:latin typeface="Optima"/>
                <a:cs typeface="Optima"/>
              </a:defRPr>
            </a:lvl1pPr>
          </a:lstStyle>
          <a:p>
            <a:r>
              <a:rPr lang="en-US" dirty="0" smtClean="0"/>
              <a:t>Click to edit Master title style</a:t>
            </a:r>
            <a:endParaRPr dirty="0"/>
          </a:p>
        </p:txBody>
      </p:sp>
    </p:spTree>
    <p:extLst>
      <p:ext uri="{BB962C8B-B14F-4D97-AF65-F5344CB8AC3E}">
        <p14:creationId xmlns:p14="http://schemas.microsoft.com/office/powerpoint/2010/main" val="2102142421"/>
      </p:ext>
    </p:extLst>
  </p:cSld>
  <p:clrMapOvr>
    <a:masterClrMapping/>
  </p:clrMapOvr>
  <p:timing>
    <p:tnLst>
      <p:par>
        <p:cTn id="1" dur="indefinite" restart="never" nodeType="tmRoot"/>
      </p:par>
    </p:tnLst>
  </p:timing>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cSld name="chalk board">
    <p:spTree>
      <p:nvGrpSpPr>
        <p:cNvPr id="1" name=""/>
        <p:cNvGrpSpPr/>
        <p:nvPr/>
      </p:nvGrpSpPr>
      <p:grpSpPr>
        <a:xfrm>
          <a:off x="0" y="0"/>
          <a:ext cx="0" cy="0"/>
          <a:chOff x="0" y="0"/>
          <a:chExt cx="0" cy="0"/>
        </a:xfrm>
      </p:grpSpPr>
      <p:pic>
        <p:nvPicPr>
          <p:cNvPr id="3" name="Picture 1" descr="chalkboard green.png"/>
          <p:cNvPicPr>
            <a:picLocks noChangeAspect="1"/>
          </p:cNvPicPr>
          <p:nvPr userDrawn="1"/>
        </p:nvPicPr>
        <p:blipFill>
          <a:blip r:embed="rId2" cstate="email">
            <a:extLst>
              <a:ext uri="{28A0092B-C50C-407E-A947-70E740481C1C}">
                <a14:useLocalDpi xmlns:a14="http://schemas.microsoft.com/office/drawing/2010/main" val="0"/>
              </a:ext>
            </a:extLst>
          </a:blip>
          <a:srcRect l="14331" r="14445" b="5045"/>
          <a:stretch>
            <a:fillRect/>
          </a:stretch>
        </p:blipFill>
        <p:spPr bwMode="auto">
          <a:xfrm>
            <a:off x="0" y="1746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0"/>
            <a:ext cx="9170914" cy="2525059"/>
          </a:xfrm>
          <a:prstGeom prst="rect">
            <a:avLst/>
          </a:prstGeom>
        </p:spPr>
      </p:pic>
      <p:sp>
        <p:nvSpPr>
          <p:cNvPr id="4" name="Title 3"/>
          <p:cNvSpPr>
            <a:spLocks noGrp="1"/>
          </p:cNvSpPr>
          <p:nvPr>
            <p:ph type="title"/>
          </p:nvPr>
        </p:nvSpPr>
        <p:spPr>
          <a:xfrm>
            <a:off x="451099" y="236899"/>
            <a:ext cx="8229600" cy="1143000"/>
          </a:xfrm>
          <a:prstGeom prst="rect">
            <a:avLst/>
          </a:prstGeom>
        </p:spPr>
        <p:txBody>
          <a:bodyPr vert="horz" anchor="ctr"/>
          <a:lstStyle>
            <a:lvl1pPr>
              <a:defRPr sz="4000" b="0">
                <a:solidFill>
                  <a:srgbClr val="D9D9D9"/>
                </a:solidFill>
                <a:latin typeface="Optima"/>
                <a:cs typeface="Optima"/>
              </a:defRPr>
            </a:lvl1pPr>
          </a:lstStyle>
          <a:p>
            <a:r>
              <a:rPr lang="en-US" dirty="0" smtClean="0"/>
              <a:t>Click to edit Master title style</a:t>
            </a:r>
            <a:endParaRPr lang="en-US" dirty="0"/>
          </a:p>
        </p:txBody>
      </p:sp>
    </p:spTree>
    <p:extLst>
      <p:ext uri="{BB962C8B-B14F-4D97-AF65-F5344CB8AC3E}">
        <p14:creationId xmlns:p14="http://schemas.microsoft.com/office/powerpoint/2010/main" val="342054607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37730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dia - Video ">
    <p:spTree>
      <p:nvGrpSpPr>
        <p:cNvPr id="1" name=""/>
        <p:cNvGrpSpPr/>
        <p:nvPr/>
      </p:nvGrpSpPr>
      <p:grpSpPr>
        <a:xfrm>
          <a:off x="0" y="0"/>
          <a:ext cx="0" cy="0"/>
          <a:chOff x="0" y="0"/>
          <a:chExt cx="0" cy="0"/>
        </a:xfrm>
      </p:grpSpPr>
      <p:sp>
        <p:nvSpPr>
          <p:cNvPr id="4" name="Rectangle 3"/>
          <p:cNvSpPr/>
          <p:nvPr userDrawn="1"/>
        </p:nvSpPr>
        <p:spPr>
          <a:xfrm>
            <a:off x="0" y="0"/>
            <a:ext cx="9144000" cy="6036235"/>
          </a:xfrm>
          <a:prstGeom prst="rect">
            <a:avLst/>
          </a:prstGeom>
          <a:solidFill>
            <a:srgbClr val="0D0D0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6" name="Straight Connector 5"/>
          <p:cNvCxnSpPr/>
          <p:nvPr userDrawn="1"/>
        </p:nvCxnSpPr>
        <p:spPr>
          <a:xfrm>
            <a:off x="0" y="6064250"/>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Media Placeholder 2"/>
          <p:cNvSpPr>
            <a:spLocks noGrp="1"/>
          </p:cNvSpPr>
          <p:nvPr>
            <p:ph type="media" sz="quarter" idx="10"/>
          </p:nvPr>
        </p:nvSpPr>
        <p:spPr>
          <a:xfrm>
            <a:off x="0" y="0"/>
            <a:ext cx="9144000" cy="6051176"/>
          </a:xfrm>
          <a:prstGeom prst="rect">
            <a:avLst/>
          </a:prstGeom>
        </p:spPr>
        <p:txBody>
          <a:bodyPr vert="horz"/>
          <a:lstStyle>
            <a:lvl1pPr marL="0" indent="0">
              <a:buNone/>
              <a:defRPr/>
            </a:lvl1pPr>
          </a:lstStyle>
          <a:p>
            <a:pPr lvl="0"/>
            <a:endParaRPr lang="en-US" noProof="0" dirty="0"/>
          </a:p>
        </p:txBody>
      </p:sp>
      <p:sp>
        <p:nvSpPr>
          <p:cNvPr id="5" name="Title 4"/>
          <p:cNvSpPr>
            <a:spLocks noGrp="1"/>
          </p:cNvSpPr>
          <p:nvPr>
            <p:ph type="title"/>
          </p:nvPr>
        </p:nvSpPr>
        <p:spPr>
          <a:xfrm>
            <a:off x="0" y="6110940"/>
            <a:ext cx="9143999" cy="747059"/>
          </a:xfrm>
          <a:prstGeom prst="rect">
            <a:avLst/>
          </a:prstGeom>
        </p:spPr>
        <p:txBody>
          <a:bodyPr vert="horz" lIns="0"/>
          <a:lstStyle>
            <a:lvl1pPr algn="ctr">
              <a:defRPr sz="2000">
                <a:solidFill>
                  <a:schemeClr val="bg1">
                    <a:lumMod val="50000"/>
                  </a:schemeClr>
                </a:solidFill>
                <a:latin typeface="Arial"/>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355132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Media - Video ">
    <p:spTree>
      <p:nvGrpSpPr>
        <p:cNvPr id="1" name=""/>
        <p:cNvGrpSpPr/>
        <p:nvPr/>
      </p:nvGrpSpPr>
      <p:grpSpPr>
        <a:xfrm>
          <a:off x="0" y="0"/>
          <a:ext cx="0" cy="0"/>
          <a:chOff x="0" y="0"/>
          <a:chExt cx="0" cy="0"/>
        </a:xfrm>
      </p:grpSpPr>
      <p:sp>
        <p:nvSpPr>
          <p:cNvPr id="6" name="Rectangle 5"/>
          <p:cNvSpPr/>
          <p:nvPr userDrawn="1"/>
        </p:nvSpPr>
        <p:spPr>
          <a:xfrm>
            <a:off x="0" y="0"/>
            <a:ext cx="9144000" cy="6051176"/>
          </a:xfrm>
          <a:prstGeom prst="rect">
            <a:avLst/>
          </a:prstGeom>
          <a:solidFill>
            <a:schemeClr val="tx2">
              <a:lumMod val="95000"/>
              <a:lumOff val="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7" name="Straight Connector 6"/>
          <p:cNvCxnSpPr/>
          <p:nvPr userDrawn="1"/>
        </p:nvCxnSpPr>
        <p:spPr>
          <a:xfrm>
            <a:off x="0" y="6064250"/>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0" y="6128607"/>
            <a:ext cx="9144000" cy="729393"/>
          </a:xfrm>
          <a:prstGeom prst="rect">
            <a:avLst/>
          </a:prstGeom>
        </p:spPr>
        <p:txBody>
          <a:bodyPr vert="horz" lIns="0"/>
          <a:lstStyle>
            <a:lvl1pPr algn="ctr">
              <a:defRPr sz="2000">
                <a:solidFill>
                  <a:schemeClr val="bg1">
                    <a:lumMod val="50000"/>
                  </a:schemeClr>
                </a:solidFill>
                <a:latin typeface="Arial"/>
                <a:cs typeface="Arial"/>
              </a:defRPr>
            </a:lvl1pPr>
          </a:lstStyle>
          <a:p>
            <a:r>
              <a:rPr lang="en-US" dirty="0" smtClean="0"/>
              <a:t>Click to edit Master title style</a:t>
            </a:r>
            <a:endParaRPr lang="en-US" dirty="0"/>
          </a:p>
        </p:txBody>
      </p:sp>
      <p:sp>
        <p:nvSpPr>
          <p:cNvPr id="4" name="Picture Placeholder 3"/>
          <p:cNvSpPr>
            <a:spLocks noGrp="1"/>
          </p:cNvSpPr>
          <p:nvPr>
            <p:ph type="pic" sz="quarter" idx="12"/>
          </p:nvPr>
        </p:nvSpPr>
        <p:spPr>
          <a:xfrm>
            <a:off x="0" y="0"/>
            <a:ext cx="9144000" cy="6051176"/>
          </a:xfrm>
          <a:prstGeom prst="rect">
            <a:avLst/>
          </a:prstGeom>
        </p:spPr>
        <p:txBody>
          <a:bodyPr vert="horz"/>
          <a:lstStyle>
            <a:lvl1pPr marL="0" indent="0">
              <a:buNone/>
              <a:defRPr baseline="0"/>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145045991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1" descr="PPT Section bk2.png"/>
          <p:cNvPicPr>
            <a:picLocks noChangeAspect="1"/>
          </p:cNvPicPr>
          <p:nvPr userDrawn="1"/>
        </p:nvPicPr>
        <p:blipFill>
          <a:blip r:embed="rId2" cstate="email">
            <a:extLst>
              <a:ext uri="{28A0092B-C50C-407E-A947-70E740481C1C}">
                <a14:useLocalDpi xmlns:a14="http://schemas.microsoft.com/office/drawing/2010/main" val="0"/>
              </a:ext>
            </a:extLst>
          </a:blip>
          <a:srcRect l="6667" r="18332"/>
          <a:stretch>
            <a:fillRect/>
          </a:stretch>
        </p:blipFill>
        <p:spPr bwMode="auto">
          <a:xfrm rot="16200000">
            <a:off x="-330200" y="330200"/>
            <a:ext cx="6858000" cy="619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40745" y="2542656"/>
            <a:ext cx="4724400" cy="1362075"/>
          </a:xfrm>
          <a:prstGeom prst="rect">
            <a:avLst/>
          </a:prstGeom>
        </p:spPr>
        <p:txBody>
          <a:bodyPr anchor="b"/>
          <a:lstStyle>
            <a:lvl1pPr algn="l">
              <a:defRPr sz="4600" b="0" cap="none" baseline="0">
                <a:solidFill>
                  <a:srgbClr val="D9D9D9"/>
                </a:solidFill>
                <a:latin typeface="Optima"/>
                <a:cs typeface="Optima"/>
              </a:defRPr>
            </a:lvl1pPr>
          </a:lstStyle>
          <a:p>
            <a:r>
              <a:rPr lang="en-US" dirty="0" smtClean="0"/>
              <a:t>Click to edit Master title style</a:t>
            </a:r>
            <a:endParaRPr dirty="0"/>
          </a:p>
        </p:txBody>
      </p:sp>
      <p:sp>
        <p:nvSpPr>
          <p:cNvPr id="3" name="Text Placeholder 2"/>
          <p:cNvSpPr>
            <a:spLocks noGrp="1"/>
          </p:cNvSpPr>
          <p:nvPr>
            <p:ph type="body" idx="1"/>
          </p:nvPr>
        </p:nvSpPr>
        <p:spPr>
          <a:xfrm>
            <a:off x="540746" y="3915657"/>
            <a:ext cx="4724400" cy="1500187"/>
          </a:xfrm>
          <a:prstGeom prst="rect">
            <a:avLst/>
          </a:prstGeom>
        </p:spPr>
        <p:txBody>
          <a:bodyPr/>
          <a:lstStyle>
            <a:lvl1pPr marL="0" indent="0" algn="l">
              <a:spcBef>
                <a:spcPts val="300"/>
              </a:spcBef>
              <a:buNone/>
              <a:defRPr sz="18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923061257"/>
      </p:ext>
    </p:extLst>
  </p:cSld>
  <p:clrMapOvr>
    <a:masterClrMapping/>
  </p:clrMapOvr>
  <p:timing>
    <p:tnLst>
      <p:par>
        <p:cTn id="1" dur="indefinite" restart="never" nodeType="tmRoot"/>
      </p:par>
    </p:tnLst>
  </p:timing>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70914" cy="2525059"/>
          </a:xfrm>
          <a:prstGeom prst="rect">
            <a:avLst/>
          </a:prstGeom>
        </p:spPr>
      </p:pic>
      <p:sp>
        <p:nvSpPr>
          <p:cNvPr id="2" name="Title 1"/>
          <p:cNvSpPr>
            <a:spLocks noGrp="1"/>
          </p:cNvSpPr>
          <p:nvPr>
            <p:ph type="title"/>
          </p:nvPr>
        </p:nvSpPr>
        <p:spPr>
          <a:xfrm>
            <a:off x="443754" y="224960"/>
            <a:ext cx="8153400" cy="1143000"/>
          </a:xfrm>
          <a:prstGeom prst="rect">
            <a:avLst/>
          </a:prstGeom>
        </p:spPr>
        <p:txBody>
          <a:bodyPr anchor="ctr"/>
          <a:lstStyle>
            <a:lvl1pPr>
              <a:defRPr sz="4000" b="0">
                <a:solidFill>
                  <a:srgbClr val="D9D9D9"/>
                </a:solidFill>
                <a:latin typeface="Optima"/>
                <a:cs typeface="Optima"/>
              </a:defRPr>
            </a:lvl1pPr>
          </a:lstStyle>
          <a:p>
            <a:r>
              <a:rPr lang="en-US" dirty="0" smtClean="0"/>
              <a:t>Click to edit Master title style</a:t>
            </a:r>
            <a:endParaRPr dirty="0"/>
          </a:p>
        </p:txBody>
      </p:sp>
      <p:sp>
        <p:nvSpPr>
          <p:cNvPr id="3" name="Content Placeholder 2"/>
          <p:cNvSpPr>
            <a:spLocks noGrp="1"/>
          </p:cNvSpPr>
          <p:nvPr>
            <p:ph sz="half" idx="1"/>
          </p:nvPr>
        </p:nvSpPr>
        <p:spPr>
          <a:xfrm>
            <a:off x="533400" y="2784475"/>
            <a:ext cx="3962400" cy="3252788"/>
          </a:xfrm>
          <a:prstGeom prst="rect">
            <a:avLst/>
          </a:prstGeom>
        </p:spPr>
        <p:txBody>
          <a:bodyPr/>
          <a:lstStyle>
            <a:lvl1pPr marL="0" indent="0">
              <a:buClr>
                <a:schemeClr val="accent1"/>
              </a:buClr>
              <a:buSzPct val="130000"/>
              <a:buFont typeface="Wingdings" charset="2"/>
              <a:buNone/>
              <a:defRPr sz="2000"/>
            </a:lvl1pPr>
            <a:lvl2pPr marL="685800" indent="-336550">
              <a:buClr>
                <a:schemeClr val="accent1"/>
              </a:buClr>
              <a:buSzPct val="130000"/>
              <a:buFont typeface="Wingdings" charset="2"/>
              <a:buChar char="§"/>
              <a:defRPr sz="2000"/>
            </a:lvl2pPr>
            <a:lvl3pPr marL="1035050" indent="-349250">
              <a:buClr>
                <a:schemeClr val="accent1"/>
              </a:buClr>
              <a:buSzPct val="130000"/>
              <a:buFont typeface="Wingdings" charset="2"/>
              <a:buChar char="§"/>
              <a:defRPr sz="2000"/>
            </a:lvl3pPr>
            <a:lvl4pPr marL="1371600" indent="-336550">
              <a:buClr>
                <a:schemeClr val="accent1"/>
              </a:buClr>
              <a:buSzPct val="130000"/>
              <a:buFont typeface="Wingdings" charset="2"/>
              <a:buChar char="§"/>
              <a:defRPr sz="2000"/>
            </a:lvl4pPr>
            <a:lvl5pPr marL="1720850" indent="-349250">
              <a:buClr>
                <a:schemeClr val="accent1"/>
              </a:buClr>
              <a:buSzPct val="130000"/>
              <a:buFont typeface="Wingdings" charset="2"/>
              <a:buChar char="§"/>
              <a:defRPr sz="20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Content Placeholder 3"/>
          <p:cNvSpPr>
            <a:spLocks noGrp="1"/>
          </p:cNvSpPr>
          <p:nvPr>
            <p:ph sz="half" idx="2"/>
          </p:nvPr>
        </p:nvSpPr>
        <p:spPr>
          <a:xfrm>
            <a:off x="4634753" y="2784475"/>
            <a:ext cx="3962400" cy="3252788"/>
          </a:xfrm>
          <a:prstGeom prst="rect">
            <a:avLst/>
          </a:prstGeom>
        </p:spPr>
        <p:txBody>
          <a:bodyPr/>
          <a:lstStyle>
            <a:lvl1pPr marL="0" indent="0">
              <a:buClr>
                <a:schemeClr val="accent1"/>
              </a:buClr>
              <a:buSzPct val="130000"/>
              <a:buFont typeface="Wingdings" charset="2"/>
              <a:buNone/>
              <a:defRPr sz="2000"/>
            </a:lvl1pPr>
            <a:lvl2pPr marL="685800" indent="-336550">
              <a:buClr>
                <a:schemeClr val="accent1"/>
              </a:buClr>
              <a:buSzPct val="130000"/>
              <a:buFont typeface="Wingdings" charset="2"/>
              <a:buChar char="§"/>
              <a:defRPr sz="2000"/>
            </a:lvl2pPr>
            <a:lvl3pPr marL="1035050" indent="-349250">
              <a:buClr>
                <a:schemeClr val="accent1"/>
              </a:buClr>
              <a:buSzPct val="130000"/>
              <a:buFont typeface="Wingdings" charset="2"/>
              <a:buChar char="§"/>
              <a:defRPr sz="2000"/>
            </a:lvl3pPr>
            <a:lvl4pPr marL="1371600" indent="-336550">
              <a:buClr>
                <a:schemeClr val="accent1"/>
              </a:buClr>
              <a:buSzPct val="130000"/>
              <a:buFont typeface="Wingdings" charset="2"/>
              <a:buChar char="§"/>
              <a:defRPr sz="2000"/>
            </a:lvl4pPr>
            <a:lvl5pPr marL="1720850" indent="-349250">
              <a:buClr>
                <a:schemeClr val="accent1"/>
              </a:buClr>
              <a:buSzPct val="130000"/>
              <a:buFont typeface="Wingdings" charset="2"/>
              <a:buChar char="§"/>
              <a:defRPr sz="2000"/>
            </a:lvl5pPr>
            <a:lvl6pPr marL="1946275" indent="-227013">
              <a:tabLst/>
              <a:defRPr sz="1600"/>
            </a:lvl6pPr>
            <a:lvl7pPr marL="2173288" indent="-227013">
              <a:tabLst/>
              <a:defRPr sz="1600"/>
            </a:lvl7pPr>
            <a:lvl8pPr marL="2398713" indent="-227013">
              <a:tabLst/>
              <a:defRPr sz="1600"/>
            </a:lvl8pPr>
            <a:lvl9pPr marL="2625725" indent="-227013">
              <a:tabLst/>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Tree>
    <p:extLst>
      <p:ext uri="{BB962C8B-B14F-4D97-AF65-F5344CB8AC3E}">
        <p14:creationId xmlns:p14="http://schemas.microsoft.com/office/powerpoint/2010/main" val="3890582043"/>
      </p:ext>
    </p:extLst>
  </p:cSld>
  <p:clrMapOvr>
    <a:masterClrMapping/>
  </p:clrMapOvr>
  <p:timing>
    <p:tnLst>
      <p:par>
        <p:cTn id="1" dur="indefinite" restart="never" nodeType="tmRoot"/>
      </p:par>
    </p:tnLst>
  </p:timing>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622" r:id="rId1"/>
    <p:sldLayoutId id="2147484623" r:id="rId2"/>
    <p:sldLayoutId id="2147484624" r:id="rId3"/>
    <p:sldLayoutId id="2147484625" r:id="rId4"/>
    <p:sldLayoutId id="2147484626" r:id="rId5"/>
    <p:sldLayoutId id="2147484627" r:id="rId6"/>
    <p:sldLayoutId id="2147484628" r:id="rId7"/>
    <p:sldLayoutId id="2147484629" r:id="rId8"/>
    <p:sldLayoutId id="2147484630" r:id="rId9"/>
    <p:sldLayoutId id="2147484631" r:id="rId10"/>
    <p:sldLayoutId id="2147484632" r:id="rId11"/>
    <p:sldLayoutId id="2147484633" r:id="rId12"/>
    <p:sldLayoutId id="2147484634" r:id="rId13"/>
    <p:sldLayoutId id="2147484635" r:id="rId14"/>
  </p:sldLayoutIdLst>
  <p:timing>
    <p:tnLst>
      <p:par>
        <p:cTn id="1" dur="indefinite" restart="never" nodeType="tmRoot"/>
      </p:par>
    </p:tnLst>
  </p:timing>
  <p:hf sldNum="0" hdr="0" ftr="0" dt="0"/>
  <p:txStyles>
    <p:titleStyle>
      <a:lvl1pPr algn="l" rtl="0" eaLnBrk="0" fontAlgn="base" hangingPunct="0">
        <a:spcBef>
          <a:spcPct val="0"/>
        </a:spcBef>
        <a:spcAft>
          <a:spcPct val="0"/>
        </a:spcAft>
        <a:defRPr sz="4400" b="1" kern="1200">
          <a:solidFill>
            <a:schemeClr val="bg1"/>
          </a:solidFill>
          <a:latin typeface="Arial"/>
          <a:ea typeface="ＭＳ Ｐゴシック" charset="0"/>
          <a:cs typeface="Arial"/>
        </a:defRPr>
      </a:lvl1pPr>
      <a:lvl2pPr algn="l" rtl="0" eaLnBrk="0" fontAlgn="base" hangingPunct="0">
        <a:spcBef>
          <a:spcPct val="0"/>
        </a:spcBef>
        <a:spcAft>
          <a:spcPct val="0"/>
        </a:spcAft>
        <a:defRPr sz="4400" b="1">
          <a:solidFill>
            <a:schemeClr val="bg1"/>
          </a:solidFill>
          <a:latin typeface="Arial" charset="0"/>
          <a:ea typeface="ＭＳ Ｐゴシック" charset="0"/>
        </a:defRPr>
      </a:lvl2pPr>
      <a:lvl3pPr algn="l" rtl="0" eaLnBrk="0" fontAlgn="base" hangingPunct="0">
        <a:spcBef>
          <a:spcPct val="0"/>
        </a:spcBef>
        <a:spcAft>
          <a:spcPct val="0"/>
        </a:spcAft>
        <a:defRPr sz="4400" b="1">
          <a:solidFill>
            <a:schemeClr val="bg1"/>
          </a:solidFill>
          <a:latin typeface="Arial" charset="0"/>
          <a:ea typeface="ＭＳ Ｐゴシック" charset="0"/>
        </a:defRPr>
      </a:lvl3pPr>
      <a:lvl4pPr algn="l" rtl="0" eaLnBrk="0" fontAlgn="base" hangingPunct="0">
        <a:spcBef>
          <a:spcPct val="0"/>
        </a:spcBef>
        <a:spcAft>
          <a:spcPct val="0"/>
        </a:spcAft>
        <a:defRPr sz="4400" b="1">
          <a:solidFill>
            <a:schemeClr val="bg1"/>
          </a:solidFill>
          <a:latin typeface="Arial" charset="0"/>
          <a:ea typeface="ＭＳ Ｐゴシック" charset="0"/>
        </a:defRPr>
      </a:lvl4pPr>
      <a:lvl5pPr algn="l" rtl="0" eaLnBrk="0" fontAlgn="base" hangingPunct="0">
        <a:spcBef>
          <a:spcPct val="0"/>
        </a:spcBef>
        <a:spcAft>
          <a:spcPct val="0"/>
        </a:spcAft>
        <a:defRPr sz="4400" b="1">
          <a:solidFill>
            <a:schemeClr val="bg1"/>
          </a:solidFill>
          <a:latin typeface="Arial" charset="0"/>
          <a:ea typeface="ＭＳ Ｐゴシック" charset="0"/>
        </a:defRPr>
      </a:lvl5pPr>
      <a:lvl6pPr marL="457200" algn="l" rtl="0" eaLnBrk="1" fontAlgn="base" hangingPunct="1">
        <a:spcBef>
          <a:spcPct val="0"/>
        </a:spcBef>
        <a:spcAft>
          <a:spcPct val="0"/>
        </a:spcAft>
        <a:defRPr sz="4400" b="1">
          <a:solidFill>
            <a:schemeClr val="bg1"/>
          </a:solidFill>
          <a:latin typeface="Arial" charset="0"/>
          <a:ea typeface="ＭＳ Ｐゴシック" charset="0"/>
        </a:defRPr>
      </a:lvl6pPr>
      <a:lvl7pPr marL="914400" algn="l" rtl="0" eaLnBrk="1" fontAlgn="base" hangingPunct="1">
        <a:spcBef>
          <a:spcPct val="0"/>
        </a:spcBef>
        <a:spcAft>
          <a:spcPct val="0"/>
        </a:spcAft>
        <a:defRPr sz="4400" b="1">
          <a:solidFill>
            <a:schemeClr val="bg1"/>
          </a:solidFill>
          <a:latin typeface="Arial" charset="0"/>
          <a:ea typeface="ＭＳ Ｐゴシック" charset="0"/>
        </a:defRPr>
      </a:lvl7pPr>
      <a:lvl8pPr marL="1371600" algn="l" rtl="0" eaLnBrk="1" fontAlgn="base" hangingPunct="1">
        <a:spcBef>
          <a:spcPct val="0"/>
        </a:spcBef>
        <a:spcAft>
          <a:spcPct val="0"/>
        </a:spcAft>
        <a:defRPr sz="4400" b="1">
          <a:solidFill>
            <a:schemeClr val="bg1"/>
          </a:solidFill>
          <a:latin typeface="Arial" charset="0"/>
          <a:ea typeface="ＭＳ Ｐゴシック" charset="0"/>
        </a:defRPr>
      </a:lvl8pPr>
      <a:lvl9pPr marL="1828800" algn="l" rtl="0" eaLnBrk="1" fontAlgn="base" hangingPunct="1">
        <a:spcBef>
          <a:spcPct val="0"/>
        </a:spcBef>
        <a:spcAft>
          <a:spcPct val="0"/>
        </a:spcAft>
        <a:defRPr sz="4400" b="1">
          <a:solidFill>
            <a:schemeClr val="bg1"/>
          </a:solidFill>
          <a:latin typeface="Arial" charset="0"/>
          <a:ea typeface="ＭＳ Ｐゴシック" charset="0"/>
        </a:defRPr>
      </a:lvl9pPr>
    </p:titleStyle>
    <p:bodyStyle>
      <a:lvl1pPr marL="342900" indent="-342900" algn="l" rtl="0" eaLnBrk="0" fontAlgn="base" hangingPunct="0">
        <a:spcBef>
          <a:spcPts val="2000"/>
        </a:spcBef>
        <a:spcAft>
          <a:spcPct val="0"/>
        </a:spcAft>
        <a:buClr>
          <a:schemeClr val="accent1"/>
        </a:buClr>
        <a:buSzPct val="90000"/>
        <a:buFont typeface="Wingdings" charset="0"/>
        <a:buChar char="S"/>
        <a:defRPr sz="2200" kern="1200">
          <a:solidFill>
            <a:srgbClr val="939393"/>
          </a:solidFill>
          <a:latin typeface="Arial"/>
          <a:ea typeface="ＭＳ Ｐゴシック" charset="0"/>
          <a:cs typeface="ＭＳ Ｐゴシック" charset="0"/>
        </a:defRPr>
      </a:lvl1pPr>
      <a:lvl2pPr marL="685800" indent="-336550" algn="l" rtl="0" eaLnBrk="0" fontAlgn="base" hangingPunct="0">
        <a:spcBef>
          <a:spcPts val="600"/>
        </a:spcBef>
        <a:spcAft>
          <a:spcPct val="0"/>
        </a:spcAft>
        <a:buClr>
          <a:srgbClr val="FFE066"/>
        </a:buClr>
        <a:buSzPct val="90000"/>
        <a:buFont typeface="Wingdings" charset="0"/>
        <a:buChar char="S"/>
        <a:defRPr sz="2000" kern="1200">
          <a:solidFill>
            <a:srgbClr val="939393"/>
          </a:solidFill>
          <a:latin typeface="Arial"/>
          <a:ea typeface="ＭＳ Ｐゴシック" charset="0"/>
          <a:cs typeface="+mn-cs"/>
        </a:defRPr>
      </a:lvl2pPr>
      <a:lvl3pPr marL="1035050" indent="-349250" algn="l" rtl="0" eaLnBrk="0" fontAlgn="base" hangingPunct="0">
        <a:spcBef>
          <a:spcPts val="600"/>
        </a:spcBef>
        <a:spcAft>
          <a:spcPct val="0"/>
        </a:spcAft>
        <a:buClr>
          <a:schemeClr val="accent1"/>
        </a:buClr>
        <a:buSzPct val="90000"/>
        <a:buFont typeface="Wingdings" charset="0"/>
        <a:buChar char="S"/>
        <a:defRPr kern="1200">
          <a:solidFill>
            <a:srgbClr val="939393"/>
          </a:solidFill>
          <a:latin typeface="Arial"/>
          <a:ea typeface="ＭＳ Ｐゴシック" charset="0"/>
          <a:cs typeface="+mn-cs"/>
        </a:defRPr>
      </a:lvl3pPr>
      <a:lvl4pPr marL="1371600" indent="-336550" algn="l" rtl="0" eaLnBrk="0" fontAlgn="base" hangingPunct="0">
        <a:spcBef>
          <a:spcPts val="600"/>
        </a:spcBef>
        <a:spcAft>
          <a:spcPct val="0"/>
        </a:spcAft>
        <a:buClr>
          <a:srgbClr val="FFE066"/>
        </a:buClr>
        <a:buSzPct val="90000"/>
        <a:buFont typeface="Wingdings" charset="0"/>
        <a:buChar char="S"/>
        <a:defRPr kern="1200">
          <a:solidFill>
            <a:srgbClr val="939393"/>
          </a:solidFill>
          <a:latin typeface="Arial"/>
          <a:ea typeface="ＭＳ Ｐゴシック" charset="0"/>
          <a:cs typeface="+mn-cs"/>
        </a:defRPr>
      </a:lvl4pPr>
      <a:lvl5pPr marL="1720850" indent="-349250" algn="l" rtl="0" eaLnBrk="0" fontAlgn="base" hangingPunct="0">
        <a:spcBef>
          <a:spcPts val="600"/>
        </a:spcBef>
        <a:spcAft>
          <a:spcPct val="0"/>
        </a:spcAft>
        <a:buClr>
          <a:schemeClr val="accent1"/>
        </a:buClr>
        <a:buSzPct val="90000"/>
        <a:buFont typeface="Wingdings" charset="0"/>
        <a:buChar char="S"/>
        <a:defRPr kern="1200">
          <a:solidFill>
            <a:srgbClr val="939393"/>
          </a:solidFill>
          <a:latin typeface="Arial"/>
          <a:ea typeface="ＭＳ Ｐゴシック" charset="0"/>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file://localhost/cid/image001.jpg@01CE7421.9B1599F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hyperlink" Target="http://www.youtube.com/watch?v=N8N5emwY-wE" TargetMode="External"/><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comments" Target="../comments/commen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4.jpeg"/><Relationship Id="rId7" Type="http://schemas.openxmlformats.org/officeDocument/2006/relationships/diagramQuickStyle" Target="../diagrams/quickStyle1.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5.png"/><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5" name="Rectangle 5"/>
          <p:cNvSpPr>
            <a:spLocks noGrp="1" noChangeArrowheads="1"/>
          </p:cNvSpPr>
          <p:nvPr>
            <p:ph type="subTitle" idx="1"/>
          </p:nvPr>
        </p:nvSpPr>
        <p:spPr bwMode="auto">
          <a:xfrm>
            <a:off x="0" y="5961624"/>
            <a:ext cx="6484938" cy="7175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rIns="91440" numCol="1" anchor="b" anchorCtr="0" compatLnSpc="1">
            <a:prstTxWarp prst="textNoShape">
              <a:avLst/>
            </a:prstTxWarp>
          </a:bodyPr>
          <a:lstStyle/>
          <a:p>
            <a:pPr algn="l" eaLnBrk="1" hangingPunct="1">
              <a:defRPr/>
            </a:pPr>
            <a:r>
              <a:rPr lang="ja-JP" altLang="en-US" sz="1050" i="1" dirty="0">
                <a:solidFill>
                  <a:srgbClr val="BFBFBF"/>
                </a:solidFill>
                <a:latin typeface="Arial" charset="0"/>
                <a:cs typeface="Arial" charset="0"/>
              </a:rPr>
              <a:t>“</a:t>
            </a:r>
            <a:r>
              <a:rPr lang="en-US" altLang="ja-JP" sz="1050" i="1" dirty="0">
                <a:solidFill>
                  <a:srgbClr val="BFBFBF"/>
                </a:solidFill>
                <a:latin typeface="Arial" charset="0"/>
                <a:cs typeface="Arial" charset="0"/>
              </a:rPr>
              <a:t>I have always believed that a role model can be anyone.  It</a:t>
            </a:r>
            <a:r>
              <a:rPr lang="ja-JP" altLang="en-US" sz="1050" i="1" dirty="0">
                <a:solidFill>
                  <a:srgbClr val="BFBFBF"/>
                </a:solidFill>
                <a:latin typeface="Arial" charset="0"/>
                <a:cs typeface="Arial" charset="0"/>
              </a:rPr>
              <a:t>’</a:t>
            </a:r>
            <a:r>
              <a:rPr lang="en-US" altLang="ja-JP" sz="1050" i="1" dirty="0">
                <a:solidFill>
                  <a:srgbClr val="BFBFBF"/>
                </a:solidFill>
                <a:latin typeface="Arial" charset="0"/>
                <a:cs typeface="Arial" charset="0"/>
              </a:rPr>
              <a:t>s important for people to realize that young people are always looking at them for guidance, whether that grown person is aware of it or not.</a:t>
            </a:r>
            <a:r>
              <a:rPr lang="ja-JP" altLang="en-US" sz="1050" i="1" dirty="0">
                <a:solidFill>
                  <a:srgbClr val="BFBFBF"/>
                </a:solidFill>
                <a:latin typeface="Arial" charset="0"/>
                <a:cs typeface="Arial" charset="0"/>
              </a:rPr>
              <a:t>”</a:t>
            </a:r>
            <a:endParaRPr lang="en-US" altLang="ja-JP" sz="1050" i="1" dirty="0">
              <a:solidFill>
                <a:srgbClr val="BFBFBF"/>
              </a:solidFill>
              <a:latin typeface="Arial" charset="0"/>
              <a:cs typeface="Arial" charset="0"/>
            </a:endParaRPr>
          </a:p>
          <a:p>
            <a:pPr algn="l" eaLnBrk="1" hangingPunct="1">
              <a:defRPr/>
            </a:pPr>
            <a:r>
              <a:rPr lang="en-US" sz="1050" i="1" dirty="0">
                <a:solidFill>
                  <a:srgbClr val="BFBFBF"/>
                </a:solidFill>
                <a:latin typeface="Arial" charset="0"/>
                <a:cs typeface="Arial" charset="0"/>
              </a:rPr>
              <a:t>- Dean Smith, Hall of Fame Coach, UNC</a:t>
            </a:r>
          </a:p>
        </p:txBody>
      </p:sp>
      <p:pic>
        <p:nvPicPr>
          <p:cNvPr id="16386" name="Picture 1" descr="FWV_CMYK_R (2)"/>
          <p:cNvPicPr>
            <a:picLocks noChangeAspect="1" noChangeArrowheads="1"/>
          </p:cNvPicPr>
          <p:nvPr/>
        </p:nvPicPr>
        <p:blipFill>
          <a:blip r:embed="rId3" r:link="rId4" cstate="email">
            <a:extLst>
              <a:ext uri="{28A0092B-C50C-407E-A947-70E740481C1C}">
                <a14:useLocalDpi xmlns:a14="http://schemas.microsoft.com/office/drawing/2010/main" val="0"/>
              </a:ext>
            </a:extLst>
          </a:blip>
          <a:srcRect/>
          <a:stretch>
            <a:fillRect/>
          </a:stretch>
        </p:blipFill>
        <p:spPr bwMode="auto">
          <a:xfrm>
            <a:off x="6573838" y="5854700"/>
            <a:ext cx="246538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201732" y="717037"/>
            <a:ext cx="4760858" cy="4108734"/>
          </a:xfrm>
          <a:prstGeom prst="rect">
            <a:avLst/>
          </a:prstGeom>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6" descr="sp02p1_lg.jpg"/>
          <p:cNvPicPr>
            <a:picLocks noChangeAspect="1"/>
          </p:cNvPicPr>
          <p:nvPr/>
        </p:nvPicPr>
        <p:blipFill>
          <a:blip r:embed="rId3" cstate="print">
            <a:grayscl/>
            <a:extLst>
              <a:ext uri="{28A0092B-C50C-407E-A947-70E740481C1C}">
                <a14:useLocalDpi xmlns:a14="http://schemas.microsoft.com/office/drawing/2010/main" val="0"/>
              </a:ext>
            </a:extLst>
          </a:blip>
          <a:srcRect l="19830" r="31059"/>
          <a:stretch>
            <a:fillRect/>
          </a:stretch>
        </p:blipFill>
        <p:spPr bwMode="auto">
          <a:xfrm>
            <a:off x="6604000" y="1312863"/>
            <a:ext cx="2557463" cy="3668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0" name="Picture 4" descr="TNS_SH023-P.jpg"/>
          <p:cNvPicPr>
            <a:picLocks noChangeAspect="1"/>
          </p:cNvPicPr>
          <p:nvPr/>
        </p:nvPicPr>
        <p:blipFill rotWithShape="1">
          <a:blip r:embed="rId4" cstate="print">
            <a:extLst>
              <a:ext uri="{28A0092B-C50C-407E-A947-70E740481C1C}">
                <a14:useLocalDpi xmlns:a14="http://schemas.microsoft.com/office/drawing/2010/main" val="0"/>
              </a:ext>
            </a:extLst>
          </a:blip>
          <a:srcRect l="6355" r="5296"/>
          <a:stretch/>
        </p:blipFill>
        <p:spPr bwMode="auto">
          <a:xfrm flipH="1">
            <a:off x="4589462" y="1559928"/>
            <a:ext cx="2492656" cy="4272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p:cNvSpPr>
            <a:spLocks noGrp="1" noChangeArrowheads="1"/>
          </p:cNvSpPr>
          <p:nvPr>
            <p:ph idx="1"/>
          </p:nvPr>
        </p:nvSpPr>
        <p:spPr bwMode="auto">
          <a:xfrm>
            <a:off x="612775" y="2057400"/>
            <a:ext cx="3959225" cy="4171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296863" lvl="1" indent="0" eaLnBrk="1" hangingPunct="1">
              <a:spcAft>
                <a:spcPts val="1200"/>
              </a:spcAft>
              <a:buFont typeface="Wingdings" charset="0"/>
              <a:buNone/>
            </a:pPr>
            <a:r>
              <a:rPr lang="en-US" sz="3600">
                <a:latin typeface="Arial" charset="0"/>
                <a:cs typeface="Optima" charset="0"/>
              </a:rPr>
              <a:t> Verbal</a:t>
            </a:r>
          </a:p>
          <a:p>
            <a:pPr marL="296863" lvl="1" indent="0" eaLnBrk="1" hangingPunct="1">
              <a:spcAft>
                <a:spcPts val="1200"/>
              </a:spcAft>
              <a:buFont typeface="Wingdings" charset="0"/>
              <a:buNone/>
            </a:pPr>
            <a:r>
              <a:rPr lang="en-US" sz="3600">
                <a:latin typeface="Arial" charset="0"/>
                <a:cs typeface="Optima" charset="0"/>
              </a:rPr>
              <a:t> Physical</a:t>
            </a:r>
          </a:p>
          <a:p>
            <a:pPr marL="296863" lvl="1" indent="0" eaLnBrk="1" hangingPunct="1">
              <a:spcAft>
                <a:spcPts val="1200"/>
              </a:spcAft>
              <a:buFont typeface="Wingdings" charset="0"/>
              <a:buNone/>
            </a:pPr>
            <a:r>
              <a:rPr lang="en-US" sz="3600">
                <a:latin typeface="Arial" charset="0"/>
                <a:cs typeface="Optima" charset="0"/>
              </a:rPr>
              <a:t> Emotional</a:t>
            </a:r>
          </a:p>
          <a:p>
            <a:pPr marL="296863" lvl="1" indent="0" eaLnBrk="1" hangingPunct="1">
              <a:spcAft>
                <a:spcPts val="1200"/>
              </a:spcAft>
              <a:buFont typeface="Wingdings" charset="0"/>
              <a:buNone/>
            </a:pPr>
            <a:r>
              <a:rPr lang="en-US" sz="3600">
                <a:latin typeface="Arial" charset="0"/>
                <a:cs typeface="Optima" charset="0"/>
              </a:rPr>
              <a:t> Sexual</a:t>
            </a:r>
          </a:p>
        </p:txBody>
      </p:sp>
      <p:pic>
        <p:nvPicPr>
          <p:cNvPr id="43012" name="Picture 5" descr="teen-img1.jpg"/>
          <p:cNvPicPr>
            <a:picLocks noChangeAspect="1"/>
          </p:cNvPicPr>
          <p:nvPr/>
        </p:nvPicPr>
        <p:blipFill>
          <a:blip r:embed="rId5" cstate="print">
            <a:extLst>
              <a:ext uri="{28A0092B-C50C-407E-A947-70E740481C1C}">
                <a14:useLocalDpi xmlns:a14="http://schemas.microsoft.com/office/drawing/2010/main" val="0"/>
              </a:ext>
            </a:extLst>
          </a:blip>
          <a:srcRect l="2313"/>
          <a:stretch>
            <a:fillRect/>
          </a:stretch>
        </p:blipFill>
        <p:spPr bwMode="auto">
          <a:xfrm>
            <a:off x="4589463" y="4603750"/>
            <a:ext cx="4554537"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bwMode="auto">
          <a:xfrm>
            <a:off x="-26921" y="-1"/>
            <a:ext cx="9170921" cy="2525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Title 1"/>
          <p:cNvSpPr>
            <a:spLocks noGrp="1"/>
          </p:cNvSpPr>
          <p:nvPr>
            <p:ph type="title"/>
          </p:nvPr>
        </p:nvSpPr>
        <p:spPr bwMode="auto">
          <a:xfrm>
            <a:off x="444500" y="225425"/>
            <a:ext cx="8520113"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dirty="0">
                <a:latin typeface="Optima" charset="0"/>
                <a:cs typeface="Optima" charset="0"/>
              </a:rPr>
              <a:t>Healthy Relationship</a:t>
            </a:r>
            <a:r>
              <a:rPr lang="en-US" dirty="0" smtClean="0">
                <a:latin typeface="Optima" charset="0"/>
                <a:cs typeface="Optima" charset="0"/>
              </a:rPr>
              <a:t> Behaviors	</a:t>
            </a:r>
            <a:r>
              <a:rPr lang="en-US" dirty="0">
                <a:latin typeface="Optima" charset="0"/>
                <a:cs typeface="Optima" charset="0"/>
              </a:rPr>
              <a:t>	</a:t>
            </a:r>
          </a:p>
        </p:txBody>
      </p: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dirty="0">
                <a:latin typeface="Arial" charset="0"/>
                <a:cs typeface="Optima" charset="0"/>
              </a:rPr>
              <a:t>Impacts				</a:t>
            </a:r>
          </a:p>
        </p:txBody>
      </p:sp>
      <p:sp>
        <p:nvSpPr>
          <p:cNvPr id="46082" name="Content Placeholder 2"/>
          <p:cNvSpPr>
            <a:spLocks noGrp="1"/>
          </p:cNvSpPr>
          <p:nvPr>
            <p:ph sz="half"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1" eaLnBrk="1" hangingPunct="1">
              <a:buFont typeface="Wingdings" charset="0"/>
              <a:buNone/>
            </a:pPr>
            <a:endParaRPr lang="en-US" baseline="30000">
              <a:latin typeface="Arial" charset="0"/>
              <a:cs typeface="Optima" charset="0"/>
            </a:endParaRPr>
          </a:p>
          <a:p>
            <a:pPr eaLnBrk="1" hangingPunct="1">
              <a:spcBef>
                <a:spcPct val="0"/>
              </a:spcBef>
              <a:buFont typeface="Wingdings" charset="0"/>
              <a:buNone/>
            </a:pPr>
            <a:endParaRPr lang="en-US" sz="800">
              <a:latin typeface="Arial" charset="0"/>
              <a:cs typeface="Optima" charset="0"/>
            </a:endParaRPr>
          </a:p>
          <a:p>
            <a:pPr lvl="1" eaLnBrk="1" hangingPunct="1">
              <a:buFont typeface="Wingdings" charset="0"/>
              <a:buNone/>
            </a:pPr>
            <a:endParaRPr lang="en-US">
              <a:latin typeface="Arial" charset="0"/>
              <a:cs typeface="Optima" charset="0"/>
            </a:endParaRPr>
          </a:p>
          <a:p>
            <a:pPr lvl="1" eaLnBrk="1" hangingPunct="1">
              <a:buFont typeface="Wingdings" charset="0"/>
              <a:buNone/>
            </a:pPr>
            <a:endParaRPr lang="en-US" sz="1100">
              <a:latin typeface="Arial" charset="0"/>
              <a:cs typeface="Optima" charset="0"/>
            </a:endParaRPr>
          </a:p>
          <a:p>
            <a:pPr lvl="1" eaLnBrk="1" hangingPunct="1">
              <a:buFont typeface="Wingdings" charset="0"/>
              <a:buNone/>
            </a:pPr>
            <a:endParaRPr lang="en-US" sz="1100">
              <a:latin typeface="Arial" charset="0"/>
              <a:cs typeface="Optima" charset="0"/>
            </a:endParaRPr>
          </a:p>
          <a:p>
            <a:pPr lvl="1" eaLnBrk="1" hangingPunct="1">
              <a:buFont typeface="Wingdings" charset="0"/>
              <a:buNone/>
            </a:pPr>
            <a:endParaRPr lang="en-US">
              <a:latin typeface="Arial" charset="0"/>
              <a:cs typeface="Optima" charset="0"/>
            </a:endParaRPr>
          </a:p>
          <a:p>
            <a:pPr lvl="1" eaLnBrk="1" hangingPunct="1">
              <a:buFont typeface="Arial" charset="0"/>
              <a:buChar char="•"/>
            </a:pPr>
            <a:endParaRPr lang="en-US">
              <a:latin typeface="Arial" charset="0"/>
              <a:cs typeface="Optima" charset="0"/>
            </a:endParaRPr>
          </a:p>
        </p:txBody>
      </p:sp>
      <p:sp>
        <p:nvSpPr>
          <p:cNvPr id="2" name="Content Placeholder 1"/>
          <p:cNvSpPr>
            <a:spLocks noGrp="1"/>
          </p:cNvSpPr>
          <p:nvPr>
            <p:ph sz="half" idx="2"/>
          </p:nvPr>
        </p:nvSpPr>
        <p:spPr>
          <a:xfrm>
            <a:off x="4876800" y="3421528"/>
            <a:ext cx="4038600" cy="2422059"/>
          </a:xfrm>
        </p:spPr>
        <p:txBody>
          <a:bodyPr/>
          <a:lstStyle/>
          <a:p>
            <a:pPr marL="349250" lvl="1" eaLnBrk="1" hangingPunct="1">
              <a:buClr>
                <a:srgbClr val="F58220"/>
              </a:buClr>
              <a:buSzPct val="125000"/>
              <a:defRPr/>
            </a:pPr>
            <a:r>
              <a:rPr lang="en-US" sz="2200" b="1" dirty="0" smtClean="0">
                <a:solidFill>
                  <a:srgbClr val="58595B"/>
                </a:solidFill>
              </a:rPr>
              <a:t>1</a:t>
            </a:r>
            <a:r>
              <a:rPr lang="en-US" dirty="0" smtClean="0">
                <a:solidFill>
                  <a:srgbClr val="58595B"/>
                </a:solidFill>
              </a:rPr>
              <a:t> </a:t>
            </a:r>
            <a:r>
              <a:rPr lang="en-US" dirty="0">
                <a:solidFill>
                  <a:srgbClr val="58595B"/>
                </a:solidFill>
              </a:rPr>
              <a:t>in </a:t>
            </a:r>
            <a:r>
              <a:rPr lang="en-US" sz="2200" b="1" dirty="0">
                <a:solidFill>
                  <a:srgbClr val="58595B"/>
                </a:solidFill>
              </a:rPr>
              <a:t>3</a:t>
            </a:r>
            <a:r>
              <a:rPr lang="en-US" dirty="0">
                <a:solidFill>
                  <a:srgbClr val="58595B"/>
                </a:solidFill>
              </a:rPr>
              <a:t> teens reports </a:t>
            </a:r>
            <a:r>
              <a:rPr lang="en-US" dirty="0">
                <a:solidFill>
                  <a:srgbClr val="F58220"/>
                </a:solidFill>
              </a:rPr>
              <a:t>knowing a friend or peer </a:t>
            </a:r>
            <a:r>
              <a:rPr lang="en-US" dirty="0">
                <a:solidFill>
                  <a:srgbClr val="58595B"/>
                </a:solidFill>
              </a:rPr>
              <a:t>who has </a:t>
            </a:r>
            <a:r>
              <a:rPr lang="en-US" dirty="0" smtClean="0">
                <a:solidFill>
                  <a:srgbClr val="58595B"/>
                </a:solidFill>
              </a:rPr>
              <a:t>been </a:t>
            </a:r>
            <a:r>
              <a:rPr lang="en-US" dirty="0">
                <a:solidFill>
                  <a:srgbClr val="58595B"/>
                </a:solidFill>
              </a:rPr>
              <a:t>physically hurt by a </a:t>
            </a:r>
            <a:r>
              <a:rPr lang="en-US" dirty="0" smtClean="0">
                <a:solidFill>
                  <a:srgbClr val="58595B"/>
                </a:solidFill>
              </a:rPr>
              <a:t>partner, </a:t>
            </a:r>
            <a:br>
              <a:rPr lang="en-US" dirty="0" smtClean="0">
                <a:solidFill>
                  <a:srgbClr val="58595B"/>
                </a:solidFill>
              </a:rPr>
            </a:br>
            <a:r>
              <a:rPr lang="en-US" dirty="0" smtClean="0">
                <a:solidFill>
                  <a:srgbClr val="58595B"/>
                </a:solidFill>
              </a:rPr>
              <a:t>but </a:t>
            </a:r>
            <a:r>
              <a:rPr lang="en-US" dirty="0">
                <a:solidFill>
                  <a:srgbClr val="58595B"/>
                </a:solidFill>
              </a:rPr>
              <a:t>many </a:t>
            </a:r>
            <a:r>
              <a:rPr lang="en-US" dirty="0" smtClean="0">
                <a:solidFill>
                  <a:srgbClr val="58595B"/>
                </a:solidFill>
              </a:rPr>
              <a:t>of them don’</a:t>
            </a:r>
            <a:r>
              <a:rPr lang="en-US" altLang="ja-JP" dirty="0" smtClean="0">
                <a:solidFill>
                  <a:srgbClr val="58595B"/>
                </a:solidFill>
              </a:rPr>
              <a:t>t </a:t>
            </a:r>
            <a:r>
              <a:rPr lang="en-US" altLang="ja-JP" dirty="0">
                <a:solidFill>
                  <a:srgbClr val="58595B"/>
                </a:solidFill>
              </a:rPr>
              <a:t>know what do</a:t>
            </a:r>
            <a:r>
              <a:rPr lang="en-US" altLang="ja-JP" dirty="0" smtClean="0">
                <a:solidFill>
                  <a:srgbClr val="58595B"/>
                </a:solidFill>
              </a:rPr>
              <a:t>.</a:t>
            </a:r>
            <a:endParaRPr lang="en-US" altLang="ja-JP" dirty="0">
              <a:solidFill>
                <a:srgbClr val="58595B"/>
              </a:solidFill>
            </a:endParaRPr>
          </a:p>
        </p:txBody>
      </p:sp>
      <p:sp>
        <p:nvSpPr>
          <p:cNvPr id="11" name="Content Placeholder 2"/>
          <p:cNvSpPr txBox="1">
            <a:spLocks/>
          </p:cNvSpPr>
          <p:nvPr/>
        </p:nvSpPr>
        <p:spPr bwMode="auto">
          <a:xfrm>
            <a:off x="381000" y="2590800"/>
            <a:ext cx="4572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42900" indent="-3429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lvl="1" indent="0">
              <a:spcBef>
                <a:spcPts val="600"/>
              </a:spcBef>
              <a:spcAft>
                <a:spcPts val="600"/>
              </a:spcAft>
              <a:buClr>
                <a:srgbClr val="F58220"/>
              </a:buClr>
              <a:buSzPct val="125000"/>
              <a:defRPr/>
            </a:pPr>
            <a:r>
              <a:rPr lang="en-US" dirty="0" smtClean="0">
                <a:solidFill>
                  <a:srgbClr val="58595B"/>
                </a:solidFill>
              </a:rPr>
              <a:t>Teens experiencing dating violence are more likely to</a:t>
            </a:r>
            <a:r>
              <a:rPr lang="en-US" dirty="0">
                <a:solidFill>
                  <a:srgbClr val="58595B"/>
                </a:solidFill>
              </a:rPr>
              <a:t>:</a:t>
            </a:r>
            <a:endParaRPr lang="en-US" sz="2800" dirty="0" smtClean="0">
              <a:solidFill>
                <a:srgbClr val="58595B"/>
              </a:solidFill>
            </a:endParaRPr>
          </a:p>
          <a:p>
            <a:pPr lvl="1" eaLnBrk="1" hangingPunct="1">
              <a:spcBef>
                <a:spcPts val="600"/>
              </a:spcBef>
              <a:spcAft>
                <a:spcPts val="1200"/>
              </a:spcAft>
              <a:buFont typeface="Wingdings" charset="2"/>
              <a:buChar char="§"/>
              <a:defRPr/>
            </a:pPr>
            <a:r>
              <a:rPr lang="en-US" sz="2000" dirty="0" smtClean="0">
                <a:solidFill>
                  <a:srgbClr val="F58220"/>
                </a:solidFill>
              </a:rPr>
              <a:t>Engage in risky sexual behaviors </a:t>
            </a:r>
          </a:p>
          <a:p>
            <a:pPr lvl="1" eaLnBrk="1" hangingPunct="1">
              <a:spcBef>
                <a:spcPts val="600"/>
              </a:spcBef>
              <a:spcAft>
                <a:spcPts val="1200"/>
              </a:spcAft>
              <a:buFont typeface="Wingdings" charset="2"/>
              <a:buChar char="§"/>
              <a:defRPr/>
            </a:pPr>
            <a:r>
              <a:rPr lang="en-US" sz="2000" dirty="0" smtClean="0">
                <a:solidFill>
                  <a:srgbClr val="F58220"/>
                </a:solidFill>
              </a:rPr>
              <a:t>Smoke		</a:t>
            </a:r>
          </a:p>
          <a:p>
            <a:pPr lvl="1" eaLnBrk="1" hangingPunct="1">
              <a:spcAft>
                <a:spcPts val="1200"/>
              </a:spcAft>
              <a:buFont typeface="Wingdings" charset="2"/>
              <a:buChar char="§"/>
              <a:defRPr/>
            </a:pPr>
            <a:r>
              <a:rPr lang="en-US" sz="2000" dirty="0" smtClean="0">
                <a:solidFill>
                  <a:srgbClr val="F58220"/>
                </a:solidFill>
              </a:rPr>
              <a:t>Use drugs			</a:t>
            </a:r>
          </a:p>
          <a:p>
            <a:pPr lvl="1" eaLnBrk="1" hangingPunct="1">
              <a:spcAft>
                <a:spcPts val="1200"/>
              </a:spcAft>
              <a:buFont typeface="Wingdings" charset="2"/>
              <a:buChar char="§"/>
              <a:defRPr/>
            </a:pPr>
            <a:r>
              <a:rPr lang="en-US" sz="2000" dirty="0" smtClean="0">
                <a:solidFill>
                  <a:srgbClr val="F58220"/>
                </a:solidFill>
              </a:rPr>
              <a:t>Consider or attempt suicide </a:t>
            </a:r>
          </a:p>
          <a:p>
            <a:pPr lvl="1" eaLnBrk="1" hangingPunct="1">
              <a:spcAft>
                <a:spcPts val="1200"/>
              </a:spcAft>
              <a:buFont typeface="Wingdings" charset="2"/>
              <a:buChar char="§"/>
              <a:defRPr/>
            </a:pPr>
            <a:r>
              <a:rPr lang="en-US" sz="2000" dirty="0" smtClean="0">
                <a:solidFill>
                  <a:srgbClr val="F58220"/>
                </a:solidFill>
              </a:rPr>
              <a:t>Have unhealthy diet behaviors</a:t>
            </a:r>
          </a:p>
          <a:p>
            <a:pPr lvl="1" eaLnBrk="1" hangingPunct="1">
              <a:spcAft>
                <a:spcPts val="1200"/>
              </a:spcAft>
              <a:buFont typeface="Wingdings" charset="2"/>
              <a:buChar char="§"/>
              <a:defRPr/>
            </a:pPr>
            <a:r>
              <a:rPr lang="en-US" sz="2000" dirty="0" smtClean="0">
                <a:solidFill>
                  <a:srgbClr val="F58220"/>
                </a:solidFill>
              </a:rPr>
              <a:t>Do poorly in school</a:t>
            </a:r>
            <a:endParaRPr lang="en-US" sz="2000" dirty="0" smtClean="0">
              <a:solidFill>
                <a:srgbClr val="58595B"/>
              </a:solidFill>
            </a:endParaRPr>
          </a:p>
          <a:p>
            <a:pPr>
              <a:buClr>
                <a:srgbClr val="F58220"/>
              </a:buClr>
              <a:buSzPct val="125000"/>
              <a:buFont typeface="Wingdings" charset="0"/>
              <a:buNone/>
              <a:defRPr/>
            </a:pPr>
            <a:endParaRPr lang="en-US" sz="800" dirty="0" smtClean="0">
              <a:solidFill>
                <a:srgbClr val="58595B"/>
              </a:solidFill>
            </a:endParaRPr>
          </a:p>
          <a:p>
            <a:pPr>
              <a:buClr>
                <a:srgbClr val="58595B"/>
              </a:buClr>
              <a:buSzPct val="125000"/>
              <a:buFont typeface="Wingdings" charset="0"/>
              <a:buAutoNum type="arabicPeriod"/>
              <a:defRPr/>
            </a:pPr>
            <a:endParaRPr lang="en-US" sz="800" dirty="0" smtClean="0">
              <a:solidFill>
                <a:srgbClr val="58595B"/>
              </a:solidFill>
            </a:endParaRPr>
          </a:p>
        </p:txBody>
      </p:sp>
    </p:spTree>
    <p:extLst>
      <p:ext uri="{BB962C8B-B14F-4D97-AF65-F5344CB8AC3E}">
        <p14:creationId xmlns:p14="http://schemas.microsoft.com/office/powerpoint/2010/main" val="23491988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utterstock_664649.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4353" y="0"/>
            <a:ext cx="10287000" cy="6858000"/>
          </a:xfrm>
          <a:prstGeom prst="rect">
            <a:avLst/>
          </a:prstGeom>
        </p:spPr>
      </p:pic>
      <p:sp>
        <p:nvSpPr>
          <p:cNvPr id="5" name="Rectangle 4"/>
          <p:cNvSpPr/>
          <p:nvPr/>
        </p:nvSpPr>
        <p:spPr>
          <a:xfrm flipV="1">
            <a:off x="922986" y="149417"/>
            <a:ext cx="9162308" cy="6708583"/>
          </a:xfrm>
          <a:prstGeom prst="rect">
            <a:avLst/>
          </a:prstGeom>
          <a:gradFill flip="none" rotWithShape="1">
            <a:gsLst>
              <a:gs pos="20000">
                <a:schemeClr val="tx2">
                  <a:alpha val="49000"/>
                </a:schemeClr>
              </a:gs>
              <a:gs pos="50000">
                <a:schemeClr val="bg1">
                  <a:alpha val="0"/>
                </a:schemeClr>
              </a:gs>
            </a:gsLst>
            <a:lin ang="732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rial"/>
            </a:endParaRPr>
          </a:p>
        </p:txBody>
      </p:sp>
      <p:sp>
        <p:nvSpPr>
          <p:cNvPr id="40961" name="Title 1"/>
          <p:cNvSpPr>
            <a:spLocks noGrp="1"/>
          </p:cNvSpPr>
          <p:nvPr>
            <p:ph type="ctrTitle" idx="4294967295"/>
          </p:nvPr>
        </p:nvSpPr>
        <p:spPr>
          <a:xfrm>
            <a:off x="211872" y="5139770"/>
            <a:ext cx="9634654" cy="946711"/>
          </a:xfrm>
          <a:prstGeom prst="rect">
            <a:avLst/>
          </a:prstGeom>
        </p:spPr>
        <p:txBody>
          <a:bodyPr anchor="b"/>
          <a:lstStyle/>
          <a:p>
            <a:pPr>
              <a:defRPr/>
            </a:pPr>
            <a:r>
              <a:rPr lang="en-US" sz="5000" dirty="0" smtClean="0"/>
              <a:t>Everybody Needs Somebody</a:t>
            </a:r>
            <a:endParaRPr lang="en-US" sz="5000" dirty="0"/>
          </a:p>
        </p:txBody>
      </p:sp>
    </p:spTree>
    <p:extLst>
      <p:ext uri="{BB962C8B-B14F-4D97-AF65-F5344CB8AC3E}">
        <p14:creationId xmlns:p14="http://schemas.microsoft.com/office/powerpoint/2010/main" val="1850008812"/>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a:latin typeface="Optima" charset="0"/>
                <a:cs typeface="Optima" charset="0"/>
              </a:rPr>
              <a:t>It starts with you			</a:t>
            </a:r>
          </a:p>
        </p:txBody>
      </p:sp>
      <p:sp>
        <p:nvSpPr>
          <p:cNvPr id="52226" name="Content Placeholder 2"/>
          <p:cNvSpPr txBox="1">
            <a:spLocks/>
          </p:cNvSpPr>
          <p:nvPr/>
        </p:nvSpPr>
        <p:spPr bwMode="auto">
          <a:xfrm>
            <a:off x="626036" y="4879787"/>
            <a:ext cx="7397376" cy="1051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ts val="2000"/>
              </a:spcBef>
              <a:buClr>
                <a:schemeClr val="accent1"/>
              </a:buClr>
              <a:buSzPct val="130000"/>
              <a:buFont typeface="Wingdings" charset="0"/>
              <a:buNone/>
            </a:pPr>
            <a:r>
              <a:rPr lang="en-US" dirty="0">
                <a:solidFill>
                  <a:srgbClr val="939393"/>
                </a:solidFill>
                <a:cs typeface="Arial" charset="0"/>
              </a:rPr>
              <a:t>Coaches</a:t>
            </a:r>
            <a:r>
              <a:rPr lang="ja-JP" altLang="en-US" dirty="0">
                <a:solidFill>
                  <a:srgbClr val="939393"/>
                </a:solidFill>
                <a:cs typeface="Arial" charset="0"/>
              </a:rPr>
              <a:t>’</a:t>
            </a:r>
            <a:r>
              <a:rPr lang="en-US" altLang="ja-JP" dirty="0">
                <a:solidFill>
                  <a:srgbClr val="939393"/>
                </a:solidFill>
                <a:cs typeface="Arial" charset="0"/>
              </a:rPr>
              <a:t> actions and behaviors affect their </a:t>
            </a:r>
            <a:r>
              <a:rPr lang="en-US" altLang="ja-JP" dirty="0" smtClean="0">
                <a:solidFill>
                  <a:srgbClr val="939393"/>
                </a:solidFill>
                <a:cs typeface="Arial" charset="0"/>
              </a:rPr>
              <a:t/>
            </a:r>
            <a:br>
              <a:rPr lang="en-US" altLang="ja-JP" dirty="0" smtClean="0">
                <a:solidFill>
                  <a:srgbClr val="939393"/>
                </a:solidFill>
                <a:cs typeface="Arial" charset="0"/>
              </a:rPr>
            </a:br>
            <a:r>
              <a:rPr lang="en-US" altLang="ja-JP" dirty="0" smtClean="0">
                <a:solidFill>
                  <a:srgbClr val="939393"/>
                </a:solidFill>
                <a:cs typeface="Arial" charset="0"/>
              </a:rPr>
              <a:t>players</a:t>
            </a:r>
            <a:r>
              <a:rPr lang="en-US" altLang="ja-JP" dirty="0">
                <a:solidFill>
                  <a:srgbClr val="939393"/>
                </a:solidFill>
                <a:cs typeface="Arial" charset="0"/>
              </a:rPr>
              <a:t>, teams, schools, and </a:t>
            </a:r>
            <a:r>
              <a:rPr lang="en-US" altLang="ja-JP" dirty="0" smtClean="0">
                <a:solidFill>
                  <a:srgbClr val="939393"/>
                </a:solidFill>
                <a:cs typeface="Arial" charset="0"/>
              </a:rPr>
              <a:t>communities. </a:t>
            </a:r>
            <a:endParaRPr lang="en-US" altLang="ja-JP" dirty="0">
              <a:solidFill>
                <a:srgbClr val="939393"/>
              </a:solidFill>
              <a:cs typeface="Arial" charset="0"/>
            </a:endParaRPr>
          </a:p>
        </p:txBody>
      </p:sp>
      <p:grpSp>
        <p:nvGrpSpPr>
          <p:cNvPr id="52227" name="Group 13"/>
          <p:cNvGrpSpPr>
            <a:grpSpLocks/>
          </p:cNvGrpSpPr>
          <p:nvPr/>
        </p:nvGrpSpPr>
        <p:grpSpPr bwMode="auto">
          <a:xfrm>
            <a:off x="622318" y="2554941"/>
            <a:ext cx="7827571" cy="2163389"/>
            <a:chOff x="1537229" y="4144462"/>
            <a:chExt cx="5806466" cy="1604308"/>
          </a:xfrm>
        </p:grpSpPr>
        <p:sp>
          <p:nvSpPr>
            <p:cNvPr id="2" name="Right Arrow 1"/>
            <p:cNvSpPr/>
            <p:nvPr/>
          </p:nvSpPr>
          <p:spPr>
            <a:xfrm>
              <a:off x="4821422" y="4144462"/>
              <a:ext cx="2522273" cy="1604308"/>
            </a:xfrm>
            <a:prstGeom prst="rightArrow">
              <a:avLst>
                <a:gd name="adj1" fmla="val 50000"/>
                <a:gd name="adj2" fmla="val 79162"/>
              </a:avLst>
            </a:prstGeom>
            <a:solidFill>
              <a:srgbClr val="F5822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229" name="TextBox 8"/>
            <p:cNvSpPr txBox="1">
              <a:spLocks noChangeArrowheads="1"/>
            </p:cNvSpPr>
            <p:nvPr/>
          </p:nvSpPr>
          <p:spPr bwMode="auto">
            <a:xfrm>
              <a:off x="4971017" y="4618653"/>
              <a:ext cx="1938244" cy="616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FFFFFF"/>
                  </a:solidFill>
                </a:rPr>
                <a:t>Schools</a:t>
              </a:r>
              <a:br>
                <a:rPr lang="en-US" b="1" dirty="0">
                  <a:solidFill>
                    <a:srgbClr val="FFFFFF"/>
                  </a:solidFill>
                </a:rPr>
              </a:br>
              <a:r>
                <a:rPr lang="en-US" b="1" dirty="0">
                  <a:solidFill>
                    <a:srgbClr val="FFFFFF"/>
                  </a:solidFill>
                </a:rPr>
                <a:t>&amp; Communities</a:t>
              </a:r>
            </a:p>
          </p:txBody>
        </p:sp>
        <p:sp>
          <p:nvSpPr>
            <p:cNvPr id="5" name="Rectangle 4"/>
            <p:cNvSpPr/>
            <p:nvPr/>
          </p:nvSpPr>
          <p:spPr>
            <a:xfrm>
              <a:off x="1537229" y="4545936"/>
              <a:ext cx="1469871" cy="818816"/>
            </a:xfrm>
            <a:prstGeom prst="rect">
              <a:avLst/>
            </a:prstGeom>
            <a:solidFill>
              <a:srgbClr val="F5822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latin typeface="Arial"/>
                  <a:cs typeface="Arial"/>
                </a:rPr>
                <a:t>Coaches</a:t>
              </a:r>
            </a:p>
          </p:txBody>
        </p:sp>
        <p:sp>
          <p:nvSpPr>
            <p:cNvPr id="12" name="Rectangle 11"/>
            <p:cNvSpPr/>
            <p:nvPr/>
          </p:nvSpPr>
          <p:spPr>
            <a:xfrm>
              <a:off x="3175357" y="4545936"/>
              <a:ext cx="1469871" cy="818816"/>
            </a:xfrm>
            <a:prstGeom prst="rect">
              <a:avLst/>
            </a:prstGeom>
            <a:solidFill>
              <a:srgbClr val="F5822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latin typeface="Arial"/>
                  <a:cs typeface="Arial"/>
                </a:rPr>
                <a:t>Players</a:t>
              </a:r>
              <a:br>
                <a:rPr lang="en-US" sz="2400" b="1" dirty="0">
                  <a:latin typeface="Arial"/>
                  <a:cs typeface="Arial"/>
                </a:rPr>
              </a:br>
              <a:r>
                <a:rPr lang="en-US" sz="2400" b="1" dirty="0">
                  <a:latin typeface="Arial"/>
                  <a:cs typeface="Arial"/>
                </a:rPr>
                <a:t>&amp; Teams</a:t>
              </a:r>
            </a:p>
          </p:txBody>
        </p:sp>
        <p:cxnSp>
          <p:nvCxnSpPr>
            <p:cNvPr id="11" name="Straight Connector 10"/>
            <p:cNvCxnSpPr>
              <a:stCxn id="5" idx="3"/>
              <a:endCxn id="12" idx="1"/>
            </p:cNvCxnSpPr>
            <p:nvPr/>
          </p:nvCxnSpPr>
          <p:spPr>
            <a:xfrm>
              <a:off x="3007100" y="4955344"/>
              <a:ext cx="168257" cy="0"/>
            </a:xfrm>
            <a:prstGeom prst="line">
              <a:avLst/>
            </a:prstGeom>
            <a:solidFill>
              <a:srgbClr val="F58220"/>
            </a:solidFill>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p:cNvCxnSpPr/>
            <p:nvPr/>
          </p:nvCxnSpPr>
          <p:spPr>
            <a:xfrm>
              <a:off x="4642053" y="4955344"/>
              <a:ext cx="168257" cy="0"/>
            </a:xfrm>
            <a:prstGeom prst="line">
              <a:avLst/>
            </a:prstGeom>
            <a:solidFill>
              <a:srgbClr val="F58220"/>
            </a:solidFill>
          </p:spPr>
          <p:style>
            <a:lnRef idx="2">
              <a:schemeClr val="accent1">
                <a:shade val="50000"/>
              </a:schemeClr>
            </a:lnRef>
            <a:fillRef idx="1">
              <a:schemeClr val="accent1"/>
            </a:fillRef>
            <a:effectRef idx="0">
              <a:schemeClr val="accent1"/>
            </a:effectRef>
            <a:fontRef idx="minor">
              <a:schemeClr val="lt1"/>
            </a:fontRef>
          </p:style>
        </p:cxnSp>
      </p:grpSp>
    </p:spTree>
    <p:extLst>
      <p:ext uri="{BB962C8B-B14F-4D97-AF65-F5344CB8AC3E}">
        <p14:creationId xmlns:p14="http://schemas.microsoft.com/office/powerpoint/2010/main" val="269278008"/>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698" y="120373"/>
            <a:ext cx="8520952" cy="1143000"/>
          </a:xfrm>
        </p:spPr>
        <p:txBody>
          <a:bodyPr/>
          <a:lstStyle/>
          <a:p>
            <a:r>
              <a:rPr lang="en-US" sz="3200" dirty="0" smtClean="0"/>
              <a:t>CBIM Champions – South Portland Red Riots</a:t>
            </a:r>
            <a:endParaRPr lang="en-US" sz="3200" dirty="0"/>
          </a:p>
        </p:txBody>
      </p:sp>
      <p:pic>
        <p:nvPicPr>
          <p:cNvPr id="4" name="Content Placeholder 3" descr="Screen Shot 2015-04-22 at 4.05.57 PM.png"/>
          <p:cNvPicPr>
            <a:picLocks noGrp="1" noChangeAspect="1"/>
          </p:cNvPicPr>
          <p:nvPr>
            <p:ph idx="1"/>
          </p:nvPr>
        </p:nvPicPr>
        <p:blipFill>
          <a:blip r:embed="rId3" cstate="print"/>
          <a:srcRect l="-6063" r="-6063"/>
          <a:stretch>
            <a:fillRect/>
          </a:stretch>
        </p:blipFill>
        <p:spPr>
          <a:xfrm>
            <a:off x="-821765" y="2278249"/>
            <a:ext cx="10727765" cy="4654456"/>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47489" y="2765559"/>
            <a:ext cx="7761249" cy="1041978"/>
          </a:xfrm>
        </p:spPr>
        <p:txBody>
          <a:bodyPr/>
          <a:lstStyle/>
          <a:p>
            <a:r>
              <a:rPr lang="en-US" sz="5400" b="1" dirty="0">
                <a:latin typeface="Optima" charset="0"/>
                <a:cs typeface="Optima" charset="0"/>
              </a:rPr>
              <a:t>Leadership Program</a:t>
            </a:r>
            <a:endParaRPr lang="en-US" sz="5400" b="1" dirty="0"/>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443442" y="845131"/>
            <a:ext cx="2243671" cy="1936341"/>
          </a:xfrm>
          <a:prstGeom prst="rect">
            <a:avLst/>
          </a:prstGeom>
        </p:spPr>
      </p:pic>
    </p:spTree>
    <p:extLst>
      <p:ext uri="{BB962C8B-B14F-4D97-AF65-F5344CB8AC3E}">
        <p14:creationId xmlns:p14="http://schemas.microsoft.com/office/powerpoint/2010/main" val="3941063439"/>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ctrTitle"/>
          </p:nvPr>
        </p:nvSpPr>
        <p:spPr bwMode="auto">
          <a:xfrm>
            <a:off x="382588" y="1789113"/>
            <a:ext cx="8228012" cy="19272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rIns="91440" numCol="1" anchorCtr="0" compatLnSpc="1">
            <a:prstTxWarp prst="textNoShape">
              <a:avLst/>
            </a:prstTxWarp>
          </a:bodyPr>
          <a:lstStyle/>
          <a:p>
            <a:pPr eaLnBrk="1" hangingPunct="1">
              <a:defRPr/>
            </a:pPr>
            <a:r>
              <a:rPr lang="en-US" dirty="0"/>
              <a:t>Responsibilities </a:t>
            </a:r>
            <a:br>
              <a:rPr lang="en-US" dirty="0"/>
            </a:br>
            <a:r>
              <a:rPr lang="en-US" dirty="0"/>
              <a:t>of a </a:t>
            </a:r>
            <a:r>
              <a:rPr lang="en-US" dirty="0" smtClean="0">
                <a:solidFill>
                  <a:srgbClr val="F58220"/>
                </a:solidFill>
              </a:rPr>
              <a:t>CBIM</a:t>
            </a:r>
            <a:r>
              <a:rPr lang="en-US" dirty="0" smtClean="0"/>
              <a:t> </a:t>
            </a:r>
            <a:r>
              <a:rPr lang="en-US" dirty="0"/>
              <a:t>Coach</a:t>
            </a:r>
          </a:p>
        </p:txBody>
      </p:sp>
    </p:spTree>
    <p:extLst>
      <p:ext uri="{BB962C8B-B14F-4D97-AF65-F5344CB8AC3E}">
        <p14:creationId xmlns:p14="http://schemas.microsoft.com/office/powerpoint/2010/main" val="2013120875"/>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b="1" dirty="0" smtClean="0"/>
              <a:t>CBIM Coach Characteristics</a:t>
            </a:r>
            <a:endParaRPr lang="en-US" b="1" dirty="0"/>
          </a:p>
        </p:txBody>
      </p:sp>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a:off x="1624122" y="1244280"/>
            <a:ext cx="5897062" cy="5613720"/>
          </a:xfrm>
          <a:prstGeom prst="rect">
            <a:avLst/>
          </a:prstGeom>
        </p:spPr>
      </p:pic>
      <p:pic>
        <p:nvPicPr>
          <p:cNvPr id="5" name="Picture 2" descr="http://www.icone-png.com/png/22/22416.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475696" y="1289074"/>
            <a:ext cx="927051" cy="927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1243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atin typeface="Optima" charset="0"/>
                <a:cs typeface="Optima" charset="0"/>
              </a:rPr>
              <a:t>Responsibilities of a CBIM Coach</a:t>
            </a:r>
          </a:p>
        </p:txBody>
      </p:sp>
      <p:grpSp>
        <p:nvGrpSpPr>
          <p:cNvPr id="2" name="Group 75781"/>
          <p:cNvGrpSpPr>
            <a:grpSpLocks/>
          </p:cNvGrpSpPr>
          <p:nvPr/>
        </p:nvGrpSpPr>
        <p:grpSpPr bwMode="auto">
          <a:xfrm>
            <a:off x="347663" y="2733098"/>
            <a:ext cx="8697912" cy="3073400"/>
            <a:chOff x="348032" y="2900783"/>
            <a:chExt cx="8697733" cy="3073262"/>
          </a:xfrm>
        </p:grpSpPr>
        <p:sp>
          <p:nvSpPr>
            <p:cNvPr id="5" name="Right Arrow 4"/>
            <p:cNvSpPr/>
            <p:nvPr/>
          </p:nvSpPr>
          <p:spPr>
            <a:xfrm>
              <a:off x="5270768" y="2900783"/>
              <a:ext cx="3774997" cy="3073262"/>
            </a:xfrm>
            <a:prstGeom prst="rightArrow">
              <a:avLst>
                <a:gd name="adj1" fmla="val 50000"/>
                <a:gd name="adj2" fmla="val 79162"/>
              </a:avLst>
            </a:prstGeom>
            <a:solidFill>
              <a:schemeClr val="accent1">
                <a:alpha val="50000"/>
              </a:schemeClr>
            </a:solidFill>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348032" y="3669099"/>
              <a:ext cx="4071853" cy="1568380"/>
            </a:xfrm>
            <a:prstGeom prst="rect">
              <a:avLst/>
            </a:prstGeom>
            <a:solidFill>
              <a:srgbClr val="F5822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nchor="ctr"/>
            <a:lstStyle/>
            <a:p>
              <a:pPr algn="ctr">
                <a:spcAft>
                  <a:spcPts val="300"/>
                </a:spcAft>
                <a:defRPr/>
              </a:pPr>
              <a:r>
                <a:rPr lang="en-US" b="1" dirty="0">
                  <a:solidFill>
                    <a:srgbClr val="FFFFFF"/>
                  </a:solidFill>
                  <a:latin typeface="Arial"/>
                  <a:cs typeface="Arial"/>
                </a:rPr>
                <a:t>PRE-SEASON</a:t>
              </a:r>
            </a:p>
            <a:p>
              <a:pPr marL="176213" indent="-176213">
                <a:spcAft>
                  <a:spcPts val="600"/>
                </a:spcAft>
                <a:defRPr/>
              </a:pPr>
              <a:r>
                <a:rPr lang="en-US" sz="1600" dirty="0">
                  <a:solidFill>
                    <a:srgbClr val="FFFFFF"/>
                  </a:solidFill>
                  <a:latin typeface="Arial"/>
                  <a:cs typeface="Arial"/>
                </a:rPr>
                <a:t>•	Attend Coaches Training</a:t>
              </a:r>
            </a:p>
            <a:p>
              <a:pPr marL="176213" indent="-176213">
                <a:spcAft>
                  <a:spcPts val="600"/>
                </a:spcAft>
                <a:defRPr/>
              </a:pPr>
              <a:r>
                <a:rPr lang="en-US" sz="1600" dirty="0">
                  <a:solidFill>
                    <a:srgbClr val="FFFFFF"/>
                  </a:solidFill>
                  <a:latin typeface="Arial"/>
                  <a:cs typeface="Arial"/>
                </a:rPr>
                <a:t>•	Identify a </a:t>
              </a:r>
              <a:r>
                <a:rPr lang="en-US" sz="1600" dirty="0" smtClean="0">
                  <a:solidFill>
                    <a:srgbClr val="FFFFFF"/>
                  </a:solidFill>
                  <a:latin typeface="Arial"/>
                  <a:cs typeface="Arial"/>
                </a:rPr>
                <a:t>day/time </a:t>
              </a:r>
              <a:r>
                <a:rPr lang="en-US" sz="1600" dirty="0">
                  <a:solidFill>
                    <a:srgbClr val="FFFFFF"/>
                  </a:solidFill>
                  <a:latin typeface="Arial"/>
                  <a:cs typeface="Arial"/>
                </a:rPr>
                <a:t>for weekly </a:t>
              </a:r>
              <a:r>
                <a:rPr lang="en-US" sz="1600" dirty="0" smtClean="0">
                  <a:solidFill>
                    <a:srgbClr val="FFFFFF"/>
                  </a:solidFill>
                  <a:latin typeface="Arial"/>
                  <a:cs typeface="Arial"/>
                </a:rPr>
                <a:t>lessons</a:t>
              </a:r>
              <a:endParaRPr lang="en-US" sz="1600" dirty="0">
                <a:solidFill>
                  <a:srgbClr val="FFFFFF"/>
                </a:solidFill>
                <a:latin typeface="Arial"/>
                <a:cs typeface="Arial"/>
              </a:endParaRPr>
            </a:p>
            <a:p>
              <a:pPr marL="176213" indent="-176213">
                <a:spcAft>
                  <a:spcPts val="600"/>
                </a:spcAft>
                <a:defRPr/>
              </a:pPr>
              <a:r>
                <a:rPr lang="en-US" sz="1600" dirty="0">
                  <a:solidFill>
                    <a:srgbClr val="FFFFFF"/>
                  </a:solidFill>
                  <a:latin typeface="Arial"/>
                  <a:cs typeface="Arial"/>
                </a:rPr>
                <a:t>•	Pre-season Survey for Athletes</a:t>
              </a:r>
            </a:p>
          </p:txBody>
        </p:sp>
        <p:sp>
          <p:nvSpPr>
            <p:cNvPr id="8" name="Rectangle 7"/>
            <p:cNvSpPr/>
            <p:nvPr/>
          </p:nvSpPr>
          <p:spPr>
            <a:xfrm>
              <a:off x="4624669" y="3669099"/>
              <a:ext cx="450841" cy="1568380"/>
            </a:xfrm>
            <a:prstGeom prst="rect">
              <a:avLst/>
            </a:prstGeom>
            <a:solidFill>
              <a:schemeClr val="accent1">
                <a:alpha val="50000"/>
              </a:schemeClr>
            </a:solidFill>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latin typeface="Arial"/>
                <a:cs typeface="Arial"/>
              </a:endParaRPr>
            </a:p>
          </p:txBody>
        </p:sp>
        <p:cxnSp>
          <p:nvCxnSpPr>
            <p:cNvPr id="9" name="Straight Connector 8"/>
            <p:cNvCxnSpPr>
              <a:stCxn id="7" idx="3"/>
              <a:endCxn id="8" idx="1"/>
            </p:cNvCxnSpPr>
            <p:nvPr/>
          </p:nvCxnSpPr>
          <p:spPr>
            <a:xfrm>
              <a:off x="4419885" y="4453288"/>
              <a:ext cx="204784" cy="0"/>
            </a:xfrm>
            <a:prstGeom prst="line">
              <a:avLst/>
            </a:prstGeom>
            <a:solidFill>
              <a:srgbClr val="F58220"/>
            </a:solidFill>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2" name="Straight Connector 21"/>
            <p:cNvCxnSpPr/>
            <p:nvPr/>
          </p:nvCxnSpPr>
          <p:spPr>
            <a:xfrm flipV="1">
              <a:off x="5089796" y="4453288"/>
              <a:ext cx="169860" cy="0"/>
            </a:xfrm>
            <a:prstGeom prst="line">
              <a:avLst/>
            </a:prstGeom>
            <a:solidFill>
              <a:srgbClr val="F58220"/>
            </a:solidFill>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cxnSp>
      </p:grpSp>
    </p:spTree>
    <p:extLst>
      <p:ext uri="{BB962C8B-B14F-4D97-AF65-F5344CB8AC3E}">
        <p14:creationId xmlns:p14="http://schemas.microsoft.com/office/powerpoint/2010/main" val="1066791468"/>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a:latin typeface="Optima" charset="0"/>
                <a:cs typeface="Optima" charset="0"/>
              </a:rPr>
              <a:t>Responsibilities of a CBIM Coach</a:t>
            </a:r>
            <a:endParaRPr lang="en-US">
              <a:latin typeface="Arial" charset="0"/>
              <a:cs typeface="Optima" charset="0"/>
            </a:endParaRPr>
          </a:p>
        </p:txBody>
      </p:sp>
      <p:grpSp>
        <p:nvGrpSpPr>
          <p:cNvPr id="2" name="Group 15"/>
          <p:cNvGrpSpPr>
            <a:grpSpLocks/>
          </p:cNvGrpSpPr>
          <p:nvPr/>
        </p:nvGrpSpPr>
        <p:grpSpPr bwMode="auto">
          <a:xfrm>
            <a:off x="347663" y="2699645"/>
            <a:ext cx="8707437" cy="3073400"/>
            <a:chOff x="348032" y="2900783"/>
            <a:chExt cx="8707068" cy="3073262"/>
          </a:xfrm>
        </p:grpSpPr>
        <p:sp>
          <p:nvSpPr>
            <p:cNvPr id="5" name="Right Arrow 4"/>
            <p:cNvSpPr/>
            <p:nvPr/>
          </p:nvSpPr>
          <p:spPr>
            <a:xfrm>
              <a:off x="6707287" y="2900783"/>
              <a:ext cx="2347813" cy="3073262"/>
            </a:xfrm>
            <a:prstGeom prst="rightArrow">
              <a:avLst>
                <a:gd name="adj1" fmla="val 50765"/>
                <a:gd name="adj2" fmla="val 93948"/>
              </a:avLst>
            </a:prstGeom>
            <a:solidFill>
              <a:srgbClr val="F58220">
                <a:alpha val="50000"/>
              </a:srgbClr>
            </a:solidFill>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ts val="300"/>
                </a:spcAft>
                <a:defRPr/>
              </a:pPr>
              <a:endParaRPr lang="en-US" sz="1050" b="1">
                <a:solidFill>
                  <a:srgbClr val="FFFFFF"/>
                </a:solidFill>
                <a:latin typeface="Arial"/>
                <a:cs typeface="Arial"/>
              </a:endParaRPr>
            </a:p>
          </p:txBody>
        </p:sp>
        <p:sp>
          <p:nvSpPr>
            <p:cNvPr id="6" name="Rectangle 5"/>
            <p:cNvSpPr/>
            <p:nvPr/>
          </p:nvSpPr>
          <p:spPr>
            <a:xfrm>
              <a:off x="348032" y="3669099"/>
              <a:ext cx="2062075" cy="1568380"/>
            </a:xfrm>
            <a:prstGeom prst="rect">
              <a:avLst/>
            </a:prstGeom>
            <a:solidFill>
              <a:srgbClr val="F58220">
                <a:alpha val="50000"/>
              </a:srgbClr>
            </a:solidFill>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ts val="300"/>
                </a:spcAft>
                <a:defRPr/>
              </a:pPr>
              <a:r>
                <a:rPr lang="en-US" sz="1050" b="1" dirty="0">
                  <a:solidFill>
                    <a:srgbClr val="FFFFFF"/>
                  </a:solidFill>
                  <a:latin typeface="Arial"/>
                  <a:cs typeface="Arial"/>
                </a:rPr>
                <a:t>PRE-SEASON</a:t>
              </a:r>
            </a:p>
            <a:p>
              <a:pPr marL="176213" indent="-176213">
                <a:spcAft>
                  <a:spcPts val="600"/>
                </a:spcAft>
                <a:defRPr/>
              </a:pPr>
              <a:r>
                <a:rPr lang="en-US" sz="1050" dirty="0">
                  <a:solidFill>
                    <a:srgbClr val="FFFFFF"/>
                  </a:solidFill>
                  <a:latin typeface="Arial"/>
                  <a:cs typeface="Arial"/>
                </a:rPr>
                <a:t>•	Attend Coaches Training</a:t>
              </a:r>
            </a:p>
            <a:p>
              <a:pPr marL="176213" indent="-176213">
                <a:spcAft>
                  <a:spcPts val="600"/>
                </a:spcAft>
                <a:defRPr/>
              </a:pPr>
              <a:r>
                <a:rPr lang="en-US" sz="1050" dirty="0">
                  <a:solidFill>
                    <a:srgbClr val="FFFFFF"/>
                  </a:solidFill>
                  <a:latin typeface="Arial"/>
                  <a:cs typeface="Arial"/>
                </a:rPr>
                <a:t>•	Identify a day and time for weekly CBIM lessons</a:t>
              </a:r>
            </a:p>
            <a:p>
              <a:pPr marL="176213" indent="-176213">
                <a:spcAft>
                  <a:spcPts val="600"/>
                </a:spcAft>
                <a:defRPr/>
              </a:pPr>
              <a:r>
                <a:rPr lang="en-US" sz="1050" dirty="0">
                  <a:solidFill>
                    <a:srgbClr val="FFFFFF"/>
                  </a:solidFill>
                  <a:latin typeface="Arial"/>
                  <a:cs typeface="Arial"/>
                </a:rPr>
                <a:t>•	Pre-season Survey for Athletes</a:t>
              </a:r>
            </a:p>
          </p:txBody>
        </p:sp>
        <p:sp>
          <p:nvSpPr>
            <p:cNvPr id="7" name="Rectangle 6"/>
            <p:cNvSpPr/>
            <p:nvPr/>
          </p:nvSpPr>
          <p:spPr>
            <a:xfrm>
              <a:off x="2606948" y="3669099"/>
              <a:ext cx="3892385" cy="1568380"/>
            </a:xfrm>
            <a:prstGeom prst="rect">
              <a:avLst/>
            </a:prstGeom>
            <a:solidFill>
              <a:srgbClr val="F5822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marL="176213" indent="-176213" algn="ctr">
                <a:spcAft>
                  <a:spcPts val="300"/>
                </a:spcAft>
                <a:defRPr/>
              </a:pPr>
              <a:r>
                <a:rPr lang="en-US" b="1" dirty="0">
                  <a:solidFill>
                    <a:srgbClr val="FFFFFF"/>
                  </a:solidFill>
                  <a:latin typeface="Arial"/>
                  <a:cs typeface="Arial"/>
                </a:rPr>
                <a:t> DURING SEASON</a:t>
              </a:r>
            </a:p>
            <a:p>
              <a:pPr marL="176213" indent="-176213">
                <a:spcAft>
                  <a:spcPts val="600"/>
                </a:spcAft>
                <a:defRPr/>
              </a:pPr>
              <a:r>
                <a:rPr lang="en-US" sz="1600" dirty="0">
                  <a:solidFill>
                    <a:srgbClr val="FFFFFF"/>
                  </a:solidFill>
                  <a:latin typeface="Arial"/>
                  <a:cs typeface="Arial"/>
                </a:rPr>
                <a:t>•	Facilitate weekly Trainings (15-20 min.)</a:t>
              </a:r>
            </a:p>
            <a:p>
              <a:pPr marL="176213" indent="-176213">
                <a:spcAft>
                  <a:spcPts val="600"/>
                </a:spcAft>
                <a:defRPr/>
              </a:pPr>
              <a:r>
                <a:rPr lang="en-US" sz="1600" dirty="0">
                  <a:solidFill>
                    <a:srgbClr val="FFFFFF"/>
                  </a:solidFill>
                  <a:latin typeface="Arial"/>
                  <a:cs typeface="Arial"/>
                </a:rPr>
                <a:t>•	Address Teachable Moments</a:t>
              </a:r>
            </a:p>
            <a:p>
              <a:pPr marL="176213" indent="-176213">
                <a:spcAft>
                  <a:spcPts val="600"/>
                </a:spcAft>
                <a:defRPr/>
              </a:pPr>
              <a:r>
                <a:rPr lang="en-US" sz="1600" dirty="0">
                  <a:solidFill>
                    <a:srgbClr val="FFFFFF"/>
                  </a:solidFill>
                  <a:latin typeface="Arial"/>
                  <a:cs typeface="Arial"/>
                </a:rPr>
                <a:t>•	</a:t>
              </a:r>
              <a:r>
                <a:rPr lang="en-US" sz="1600" dirty="0" smtClean="0">
                  <a:solidFill>
                    <a:srgbClr val="FFFFFF"/>
                  </a:solidFill>
                  <a:latin typeface="Arial"/>
                  <a:cs typeface="Arial"/>
                </a:rPr>
                <a:t>Communication </a:t>
              </a:r>
              <a:r>
                <a:rPr lang="en-US" sz="1600" dirty="0">
                  <a:solidFill>
                    <a:srgbClr val="FFFFFF"/>
                  </a:solidFill>
                  <a:latin typeface="Arial"/>
                  <a:cs typeface="Arial"/>
                </a:rPr>
                <a:t>with CBIM </a:t>
              </a:r>
              <a:r>
                <a:rPr lang="en-US" sz="1600" dirty="0" smtClean="0">
                  <a:solidFill>
                    <a:srgbClr val="FFFFFF"/>
                  </a:solidFill>
                  <a:latin typeface="Arial"/>
                  <a:cs typeface="Arial"/>
                </a:rPr>
                <a:t>Staff</a:t>
              </a:r>
              <a:endParaRPr lang="en-US" sz="1600" dirty="0">
                <a:solidFill>
                  <a:srgbClr val="FFFFFF"/>
                </a:solidFill>
                <a:latin typeface="Arial"/>
                <a:cs typeface="Arial"/>
              </a:endParaRPr>
            </a:p>
          </p:txBody>
        </p:sp>
        <p:cxnSp>
          <p:nvCxnSpPr>
            <p:cNvPr id="8" name="Straight Connector 7"/>
            <p:cNvCxnSpPr>
              <a:stCxn id="6" idx="3"/>
              <a:endCxn id="7" idx="1"/>
            </p:cNvCxnSpPr>
            <p:nvPr/>
          </p:nvCxnSpPr>
          <p:spPr>
            <a:xfrm>
              <a:off x="2410107" y="4453288"/>
              <a:ext cx="196842" cy="0"/>
            </a:xfrm>
            <a:prstGeom prst="line">
              <a:avLst/>
            </a:prstGeom>
            <a:solidFill>
              <a:srgbClr val="F58220"/>
            </a:solidFill>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7" name="Straight Connector 16"/>
            <p:cNvCxnSpPr/>
            <p:nvPr/>
          </p:nvCxnSpPr>
          <p:spPr>
            <a:xfrm>
              <a:off x="6500921" y="4453288"/>
              <a:ext cx="195254" cy="0"/>
            </a:xfrm>
            <a:prstGeom prst="line">
              <a:avLst/>
            </a:prstGeom>
            <a:solidFill>
              <a:srgbClr val="F58220"/>
            </a:solidFill>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cxnSp>
      </p:grpSp>
    </p:spTree>
    <p:extLst>
      <p:ext uri="{BB962C8B-B14F-4D97-AF65-F5344CB8AC3E}">
        <p14:creationId xmlns:p14="http://schemas.microsoft.com/office/powerpoint/2010/main" val="458924072"/>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bwMode="auto">
          <a:xfrm>
            <a:off x="465418" y="217488"/>
            <a:ext cx="8153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r>
              <a:rPr lang="en-US" dirty="0">
                <a:latin typeface="Optima" charset="0"/>
                <a:cs typeface="Optima" charset="0"/>
              </a:rPr>
              <a:t>Tell us		</a:t>
            </a:r>
          </a:p>
        </p:txBody>
      </p:sp>
      <p:pic>
        <p:nvPicPr>
          <p:cNvPr id="18434" name="Picture 1" descr="coaching.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5738" y="2651125"/>
            <a:ext cx="91440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a:latin typeface="Optima" charset="0"/>
                <a:cs typeface="Optima" charset="0"/>
              </a:rPr>
              <a:t>Responsibilities of a CBIM Coach</a:t>
            </a:r>
            <a:endParaRPr lang="en-US">
              <a:latin typeface="Arial" charset="0"/>
              <a:cs typeface="Optima" charset="0"/>
            </a:endParaRPr>
          </a:p>
        </p:txBody>
      </p:sp>
      <p:grpSp>
        <p:nvGrpSpPr>
          <p:cNvPr id="2" name="Group 10"/>
          <p:cNvGrpSpPr>
            <a:grpSpLocks/>
          </p:cNvGrpSpPr>
          <p:nvPr/>
        </p:nvGrpSpPr>
        <p:grpSpPr bwMode="auto">
          <a:xfrm>
            <a:off x="347663" y="2721947"/>
            <a:ext cx="8697912" cy="3073400"/>
            <a:chOff x="348032" y="2900783"/>
            <a:chExt cx="8697733" cy="3073262"/>
          </a:xfrm>
        </p:grpSpPr>
        <p:sp>
          <p:nvSpPr>
            <p:cNvPr id="5" name="Right Arrow 4"/>
            <p:cNvSpPr/>
            <p:nvPr/>
          </p:nvSpPr>
          <p:spPr>
            <a:xfrm>
              <a:off x="4843739" y="2900783"/>
              <a:ext cx="4202026" cy="3073262"/>
            </a:xfrm>
            <a:prstGeom prst="rightArrow">
              <a:avLst>
                <a:gd name="adj1" fmla="val 50000"/>
                <a:gd name="adj2" fmla="val 79162"/>
              </a:avLst>
            </a:prstGeom>
            <a:solidFill>
              <a:schemeClr val="accent1"/>
            </a:solidFill>
            <a:ln>
              <a:solidFill>
                <a:schemeClr val="accent1">
                  <a:shade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Ins="0" anchor="ctr"/>
            <a:lstStyle/>
            <a:p>
              <a:pPr marL="341313" indent="-176213">
                <a:spcAft>
                  <a:spcPts val="300"/>
                </a:spcAft>
                <a:defRPr/>
              </a:pPr>
              <a:r>
                <a:rPr lang="en-US" b="1" dirty="0">
                  <a:solidFill>
                    <a:srgbClr val="FFFFFF"/>
                  </a:solidFill>
                  <a:latin typeface="Arial"/>
                  <a:cs typeface="Arial"/>
                </a:rPr>
                <a:t>POST-SEASON</a:t>
              </a:r>
            </a:p>
            <a:p>
              <a:pPr marL="341313" indent="-176213">
                <a:defRPr/>
              </a:pPr>
              <a:r>
                <a:rPr lang="en-US" sz="1600" dirty="0">
                  <a:solidFill>
                    <a:srgbClr val="FFFFFF"/>
                  </a:solidFill>
                  <a:latin typeface="Arial"/>
                  <a:cs typeface="Arial"/>
                </a:rPr>
                <a:t>•	Post-Season Survey for </a:t>
              </a:r>
              <a:r>
                <a:rPr lang="en-US" sz="1600" dirty="0" smtClean="0">
                  <a:solidFill>
                    <a:srgbClr val="FFFFFF"/>
                  </a:solidFill>
                  <a:latin typeface="Arial"/>
                  <a:cs typeface="Arial"/>
                </a:rPr>
                <a:t>Athletes</a:t>
              </a:r>
            </a:p>
            <a:p>
              <a:pPr marL="341313" indent="-176213">
                <a:defRPr/>
              </a:pPr>
              <a:r>
                <a:rPr lang="en-US" sz="1600" dirty="0" smtClean="0">
                  <a:solidFill>
                    <a:srgbClr val="FFFFFF"/>
                  </a:solidFill>
                  <a:latin typeface="Arial"/>
                  <a:cs typeface="Arial"/>
                </a:rPr>
                <a:t>    and coaches</a:t>
              </a:r>
              <a:endParaRPr lang="en-US" sz="1600" dirty="0">
                <a:solidFill>
                  <a:srgbClr val="FFFFFF"/>
                </a:solidFill>
                <a:latin typeface="Arial"/>
                <a:cs typeface="Arial"/>
              </a:endParaRPr>
            </a:p>
            <a:p>
              <a:pPr marL="341313" indent="-176213">
                <a:defRPr/>
              </a:pPr>
              <a:r>
                <a:rPr lang="en-US" sz="1600" dirty="0">
                  <a:solidFill>
                    <a:srgbClr val="FFFFFF"/>
                  </a:solidFill>
                  <a:latin typeface="Arial"/>
                  <a:cs typeface="Arial"/>
                </a:rPr>
                <a:t>•	Attend </a:t>
              </a:r>
              <a:r>
                <a:rPr lang="en-US" sz="1600" dirty="0" smtClean="0">
                  <a:solidFill>
                    <a:srgbClr val="FFFFFF"/>
                  </a:solidFill>
                  <a:latin typeface="Arial"/>
                  <a:cs typeface="Arial"/>
                </a:rPr>
                <a:t>brief wrap-up meeting</a:t>
              </a:r>
              <a:r>
                <a:rPr lang="en-US" sz="1600" dirty="0">
                  <a:solidFill>
                    <a:srgbClr val="FFFFFF"/>
                  </a:solidFill>
                  <a:latin typeface="Arial"/>
                  <a:cs typeface="Arial"/>
                </a:rPr>
                <a:t/>
              </a:r>
              <a:br>
                <a:rPr lang="en-US" sz="1600" dirty="0">
                  <a:solidFill>
                    <a:srgbClr val="FFFFFF"/>
                  </a:solidFill>
                  <a:latin typeface="Arial"/>
                  <a:cs typeface="Arial"/>
                </a:rPr>
              </a:br>
              <a:r>
                <a:rPr lang="en-US" sz="1600" dirty="0" smtClean="0">
                  <a:solidFill>
                    <a:srgbClr val="FFFFFF"/>
                  </a:solidFill>
                  <a:latin typeface="Arial"/>
                  <a:cs typeface="Arial"/>
                </a:rPr>
                <a:t>with CBIM Staff</a:t>
              </a:r>
              <a:endParaRPr lang="en-US" sz="1600" dirty="0">
                <a:solidFill>
                  <a:srgbClr val="FFFFFF"/>
                </a:solidFill>
                <a:latin typeface="Arial"/>
                <a:cs typeface="Arial"/>
              </a:endParaRPr>
            </a:p>
          </p:txBody>
        </p:sp>
        <p:sp>
          <p:nvSpPr>
            <p:cNvPr id="6" name="Rectangle 5"/>
            <p:cNvSpPr/>
            <p:nvPr/>
          </p:nvSpPr>
          <p:spPr>
            <a:xfrm>
              <a:off x="348032" y="3669099"/>
              <a:ext cx="2062120" cy="1568380"/>
            </a:xfrm>
            <a:prstGeom prst="rect">
              <a:avLst/>
            </a:prstGeom>
            <a:solidFill>
              <a:srgbClr val="F58220">
                <a:alpha val="50000"/>
              </a:srgbClr>
            </a:solidFill>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ts val="300"/>
                </a:spcAft>
                <a:defRPr/>
              </a:pPr>
              <a:r>
                <a:rPr lang="en-US" sz="1050" b="1" dirty="0">
                  <a:solidFill>
                    <a:srgbClr val="FFFFFF"/>
                  </a:solidFill>
                  <a:latin typeface="Arial"/>
                  <a:cs typeface="Arial"/>
                </a:rPr>
                <a:t>PRE-SEASON</a:t>
              </a:r>
            </a:p>
            <a:p>
              <a:pPr marL="176213" indent="-176213">
                <a:spcAft>
                  <a:spcPts val="600"/>
                </a:spcAft>
                <a:defRPr/>
              </a:pPr>
              <a:r>
                <a:rPr lang="en-US" sz="1050" dirty="0">
                  <a:solidFill>
                    <a:srgbClr val="FFFFFF"/>
                  </a:solidFill>
                  <a:latin typeface="Arial"/>
                  <a:cs typeface="Arial"/>
                </a:rPr>
                <a:t>•	Attend Coaches Training</a:t>
              </a:r>
            </a:p>
            <a:p>
              <a:pPr marL="176213" indent="-176213">
                <a:spcAft>
                  <a:spcPts val="600"/>
                </a:spcAft>
                <a:defRPr/>
              </a:pPr>
              <a:r>
                <a:rPr lang="en-US" sz="1050" dirty="0">
                  <a:solidFill>
                    <a:srgbClr val="FFFFFF"/>
                  </a:solidFill>
                  <a:latin typeface="Arial"/>
                  <a:cs typeface="Arial"/>
                </a:rPr>
                <a:t>•	Identify a day and time for weekly CBIM lessons</a:t>
              </a:r>
            </a:p>
            <a:p>
              <a:pPr marL="176213" indent="-176213">
                <a:spcAft>
                  <a:spcPts val="600"/>
                </a:spcAft>
                <a:defRPr/>
              </a:pPr>
              <a:r>
                <a:rPr lang="en-US" sz="1050" dirty="0">
                  <a:solidFill>
                    <a:srgbClr val="FFFFFF"/>
                  </a:solidFill>
                  <a:latin typeface="Arial"/>
                  <a:cs typeface="Arial"/>
                </a:rPr>
                <a:t>•	Pre-season Survey for Athletes</a:t>
              </a:r>
            </a:p>
          </p:txBody>
        </p:sp>
        <p:sp>
          <p:nvSpPr>
            <p:cNvPr id="7" name="Rectangle 6"/>
            <p:cNvSpPr/>
            <p:nvPr/>
          </p:nvSpPr>
          <p:spPr>
            <a:xfrm>
              <a:off x="2540324" y="3669099"/>
              <a:ext cx="2163718" cy="1568380"/>
            </a:xfrm>
            <a:prstGeom prst="rect">
              <a:avLst/>
            </a:prstGeom>
            <a:solidFill>
              <a:srgbClr val="F58220">
                <a:alpha val="50000"/>
              </a:srgbClr>
            </a:solidFill>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ts val="300"/>
                </a:spcAft>
                <a:defRPr/>
              </a:pPr>
              <a:r>
                <a:rPr lang="en-US" sz="1050" b="1" dirty="0">
                  <a:solidFill>
                    <a:srgbClr val="FFFFFF"/>
                  </a:solidFill>
                  <a:latin typeface="Arial"/>
                  <a:cs typeface="Arial"/>
                </a:rPr>
                <a:t> DURING SEASON</a:t>
              </a:r>
            </a:p>
            <a:p>
              <a:pPr marL="176213" indent="-176213">
                <a:spcAft>
                  <a:spcPts val="300"/>
                </a:spcAft>
                <a:defRPr/>
              </a:pPr>
              <a:r>
                <a:rPr lang="en-US" sz="1050" dirty="0">
                  <a:solidFill>
                    <a:srgbClr val="FFFFFF"/>
                  </a:solidFill>
                  <a:latin typeface="Arial"/>
                  <a:cs typeface="Arial"/>
                </a:rPr>
                <a:t>•	Facilitate weekly Trainings (15-20 min.)</a:t>
              </a:r>
            </a:p>
            <a:p>
              <a:pPr marL="176213" indent="-176213">
                <a:spcAft>
                  <a:spcPts val="300"/>
                </a:spcAft>
                <a:defRPr/>
              </a:pPr>
              <a:r>
                <a:rPr lang="en-US" sz="1050" dirty="0">
                  <a:solidFill>
                    <a:srgbClr val="FFFFFF"/>
                  </a:solidFill>
                  <a:latin typeface="Arial"/>
                  <a:cs typeface="Arial"/>
                </a:rPr>
                <a:t>•	Address Teachable Moments</a:t>
              </a:r>
            </a:p>
            <a:p>
              <a:pPr marL="176213" indent="-176213">
                <a:spcAft>
                  <a:spcPts val="300"/>
                </a:spcAft>
                <a:defRPr/>
              </a:pPr>
              <a:r>
                <a:rPr lang="en-US" sz="1050" dirty="0">
                  <a:solidFill>
                    <a:srgbClr val="FFFFFF"/>
                  </a:solidFill>
                  <a:latin typeface="Arial"/>
                  <a:cs typeface="Arial"/>
                </a:rPr>
                <a:t>•	Regular communication with CBIM Champion</a:t>
              </a:r>
            </a:p>
          </p:txBody>
        </p:sp>
        <p:cxnSp>
          <p:nvCxnSpPr>
            <p:cNvPr id="8" name="Straight Connector 7"/>
            <p:cNvCxnSpPr>
              <a:stCxn id="6" idx="3"/>
              <a:endCxn id="7" idx="1"/>
            </p:cNvCxnSpPr>
            <p:nvPr/>
          </p:nvCxnSpPr>
          <p:spPr>
            <a:xfrm>
              <a:off x="2410152" y="4453288"/>
              <a:ext cx="130172" cy="0"/>
            </a:xfrm>
            <a:prstGeom prst="line">
              <a:avLst/>
            </a:prstGeom>
            <a:solidFill>
              <a:srgbClr val="F58220"/>
            </a:solidFill>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9" name="Straight Connector 8"/>
            <p:cNvCxnSpPr/>
            <p:nvPr/>
          </p:nvCxnSpPr>
          <p:spPr>
            <a:xfrm flipV="1">
              <a:off x="4689755" y="4453288"/>
              <a:ext cx="171446" cy="0"/>
            </a:xfrm>
            <a:prstGeom prst="line">
              <a:avLst/>
            </a:prstGeom>
            <a:solidFill>
              <a:srgbClr val="F58220"/>
            </a:solidFill>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cxnSp>
      </p:grpSp>
    </p:spTree>
    <p:extLst>
      <p:ext uri="{BB962C8B-B14F-4D97-AF65-F5344CB8AC3E}">
        <p14:creationId xmlns:p14="http://schemas.microsoft.com/office/powerpoint/2010/main" val="180404410"/>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3"/>
          <p:cNvPicPr>
            <a:picLocks noChangeAspect="1"/>
          </p:cNvPicPr>
          <p:nvPr/>
        </p:nvPicPr>
        <p:blipFill>
          <a:blip r:embed="rId3" cstate="email">
            <a:extLst>
              <a:ext uri="{28A0092B-C50C-407E-A947-70E740481C1C}">
                <a14:useLocalDpi xmlns:a14="http://schemas.microsoft.com/office/drawing/2010/main" val="0"/>
              </a:ext>
            </a:extLst>
          </a:blip>
          <a:srcRect l="12183" t="1889" r="15376" b="15218"/>
          <a:stretch>
            <a:fillRect/>
          </a:stretch>
        </p:blipFill>
        <p:spPr bwMode="auto">
          <a:xfrm>
            <a:off x="5448300" y="1219200"/>
            <a:ext cx="36957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bwMode="auto">
          <a:xfrm>
            <a:off x="-26921" y="-1"/>
            <a:ext cx="9170921" cy="2525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Content Placeholder 2"/>
          <p:cNvSpPr>
            <a:spLocks noGrp="1"/>
          </p:cNvSpPr>
          <p:nvPr>
            <p:ph idx="1"/>
          </p:nvPr>
        </p:nvSpPr>
        <p:spPr bwMode="auto">
          <a:xfrm>
            <a:off x="533400" y="2207946"/>
            <a:ext cx="4876800" cy="413072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spcBef>
                <a:spcPts val="600"/>
              </a:spcBef>
              <a:buFont typeface="Wingdings" charset="0"/>
              <a:buNone/>
            </a:pPr>
            <a:r>
              <a:rPr lang="en-US" sz="2800" dirty="0" smtClean="0">
                <a:latin typeface="Arial" charset="0"/>
                <a:cs typeface="Arial" charset="0"/>
              </a:rPr>
              <a:t>CBIM Playbook</a:t>
            </a:r>
          </a:p>
          <a:p>
            <a:pPr lvl="1" eaLnBrk="1" hangingPunct="1">
              <a:buFont typeface="Wingdings" charset="0"/>
              <a:buChar char="§"/>
            </a:pPr>
            <a:r>
              <a:rPr lang="en-US" sz="1800" dirty="0" smtClean="0">
                <a:latin typeface="Arial" charset="0"/>
                <a:cs typeface="Arial" charset="0"/>
              </a:rPr>
              <a:t>Introduction to the issue</a:t>
            </a:r>
          </a:p>
          <a:p>
            <a:pPr lvl="1" eaLnBrk="1" hangingPunct="1">
              <a:buFont typeface="Wingdings" charset="0"/>
              <a:buChar char="§"/>
            </a:pPr>
            <a:r>
              <a:rPr lang="en-US" altLang="ja-JP" sz="1800" dirty="0" smtClean="0">
                <a:latin typeface="Arial" charset="0"/>
                <a:cs typeface="Arial" charset="0"/>
              </a:rPr>
              <a:t>Capitalize on </a:t>
            </a:r>
            <a:r>
              <a:rPr lang="ja-JP" altLang="en-US" sz="1800" dirty="0" smtClean="0">
                <a:latin typeface="Arial" charset="0"/>
                <a:cs typeface="Arial" charset="0"/>
              </a:rPr>
              <a:t>“</a:t>
            </a:r>
            <a:r>
              <a:rPr lang="en-US" altLang="ja-JP" sz="1800" dirty="0" smtClean="0">
                <a:latin typeface="Arial" charset="0"/>
                <a:cs typeface="Arial" charset="0"/>
              </a:rPr>
              <a:t>Teachable Moments</a:t>
            </a:r>
            <a:r>
              <a:rPr lang="ja-JP" altLang="en-US" sz="1800" dirty="0" smtClean="0">
                <a:latin typeface="Arial" charset="0"/>
                <a:cs typeface="Arial" charset="0"/>
              </a:rPr>
              <a:t>”</a:t>
            </a:r>
            <a:endParaRPr lang="en-US" altLang="ja-JP" sz="1800" dirty="0" smtClean="0">
              <a:latin typeface="Arial" charset="0"/>
              <a:cs typeface="Arial" charset="0"/>
            </a:endParaRPr>
          </a:p>
          <a:p>
            <a:pPr lvl="1" eaLnBrk="1" hangingPunct="1">
              <a:buFont typeface="Wingdings" charset="0"/>
              <a:buChar char="§"/>
            </a:pPr>
            <a:endParaRPr lang="en-US" altLang="ja-JP" sz="600" dirty="0" smtClean="0">
              <a:latin typeface="Arial" charset="0"/>
              <a:cs typeface="Arial" charset="0"/>
            </a:endParaRPr>
          </a:p>
          <a:p>
            <a:pPr eaLnBrk="1" hangingPunct="1">
              <a:spcBef>
                <a:spcPts val="600"/>
              </a:spcBef>
              <a:buFont typeface="Wingdings" charset="0"/>
              <a:buNone/>
            </a:pPr>
            <a:r>
              <a:rPr lang="en-US" sz="2800" dirty="0" smtClean="0">
                <a:latin typeface="Arial" charset="0"/>
                <a:cs typeface="Arial" charset="0"/>
              </a:rPr>
              <a:t>CBIM CARD SERIES</a:t>
            </a:r>
          </a:p>
          <a:p>
            <a:pPr lvl="1" eaLnBrk="1" hangingPunct="1">
              <a:buFont typeface="Wingdings" charset="0"/>
              <a:buChar char="§"/>
            </a:pPr>
            <a:r>
              <a:rPr lang="en-US" sz="1800" dirty="0" smtClean="0">
                <a:latin typeface="Arial" charset="0"/>
                <a:cs typeface="Arial" charset="0"/>
              </a:rPr>
              <a:t>Messages in 15-20 min talks/week</a:t>
            </a:r>
          </a:p>
          <a:p>
            <a:pPr lvl="1" eaLnBrk="1" hangingPunct="1">
              <a:buFont typeface="Wingdings" charset="0"/>
              <a:buChar char="§"/>
            </a:pPr>
            <a:endParaRPr lang="en-US" sz="600" dirty="0" smtClean="0">
              <a:latin typeface="Arial" charset="0"/>
              <a:cs typeface="Arial" charset="0"/>
            </a:endParaRPr>
          </a:p>
          <a:p>
            <a:pPr eaLnBrk="1" hangingPunct="1">
              <a:spcBef>
                <a:spcPts val="600"/>
              </a:spcBef>
              <a:buFont typeface="Wingdings" charset="0"/>
              <a:buNone/>
            </a:pPr>
            <a:r>
              <a:rPr lang="en-US" sz="2800" dirty="0" smtClean="0">
                <a:latin typeface="Arial" charset="0"/>
                <a:cs typeface="Arial" charset="0"/>
              </a:rPr>
              <a:t>References &amp; Resources</a:t>
            </a:r>
          </a:p>
          <a:p>
            <a:pPr lvl="1" eaLnBrk="1" hangingPunct="1">
              <a:buFont typeface="Wingdings" charset="0"/>
              <a:buChar char="§"/>
            </a:pPr>
            <a:r>
              <a:rPr lang="en-US" sz="1800" dirty="0" smtClean="0">
                <a:latin typeface="Arial" charset="0"/>
                <a:cs typeface="Arial" charset="0"/>
              </a:rPr>
              <a:t>Assists coaches during implementation </a:t>
            </a:r>
          </a:p>
          <a:p>
            <a:pPr lvl="1" eaLnBrk="1" hangingPunct="1">
              <a:buFont typeface="Wingdings" charset="0"/>
              <a:buChar char="§"/>
            </a:pPr>
            <a:r>
              <a:rPr lang="en-US" sz="1800" dirty="0" smtClean="0">
                <a:latin typeface="Arial" charset="0"/>
                <a:cs typeface="Arial" charset="0"/>
              </a:rPr>
              <a:t>CBIM Overview, referral information</a:t>
            </a:r>
            <a:endParaRPr lang="en-US" sz="1800" dirty="0">
              <a:latin typeface="Arial" charset="0"/>
              <a:cs typeface="Arial" charset="0"/>
            </a:endParaRPr>
          </a:p>
        </p:txBody>
      </p:sp>
      <p:sp>
        <p:nvSpPr>
          <p:cNvPr id="56323"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smtClean="0">
                <a:latin typeface="Optima" charset="0"/>
                <a:cs typeface="Optima" charset="0"/>
              </a:rPr>
              <a:t>The CBIM Coaches Kit		</a:t>
            </a:r>
            <a:endParaRPr lang="en-US" dirty="0">
              <a:latin typeface="Optima" charset="0"/>
              <a:cs typeface="Optima" charset="0"/>
            </a:endParaRPr>
          </a:p>
        </p:txBody>
      </p:sp>
    </p:spTree>
    <p:extLst>
      <p:ext uri="{BB962C8B-B14F-4D97-AF65-F5344CB8AC3E}">
        <p14:creationId xmlns:p14="http://schemas.microsoft.com/office/powerpoint/2010/main" val="17171914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6324">
                                            <p:txEl>
                                              <p:pRg st="0" end="0"/>
                                            </p:txEl>
                                          </p:spTgt>
                                        </p:tgtEl>
                                        <p:attrNameLst>
                                          <p:attrName>style.visibility</p:attrName>
                                        </p:attrNameLst>
                                      </p:cBhvr>
                                      <p:to>
                                        <p:strVal val="visible"/>
                                      </p:to>
                                    </p:set>
                                    <p:animEffect transition="in" filter="dissolve">
                                      <p:cBhvr>
                                        <p:cTn id="7" dur="1000"/>
                                        <p:tgtEl>
                                          <p:spTgt spid="5632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6324">
                                            <p:txEl>
                                              <p:pRg st="1" end="1"/>
                                            </p:txEl>
                                          </p:spTgt>
                                        </p:tgtEl>
                                        <p:attrNameLst>
                                          <p:attrName>style.visibility</p:attrName>
                                        </p:attrNameLst>
                                      </p:cBhvr>
                                      <p:to>
                                        <p:strVal val="visible"/>
                                      </p:to>
                                    </p:set>
                                    <p:animEffect transition="in" filter="dissolve">
                                      <p:cBhvr>
                                        <p:cTn id="10" dur="1000"/>
                                        <p:tgtEl>
                                          <p:spTgt spid="56324">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6324">
                                            <p:txEl>
                                              <p:pRg st="2" end="2"/>
                                            </p:txEl>
                                          </p:spTgt>
                                        </p:tgtEl>
                                        <p:attrNameLst>
                                          <p:attrName>style.visibility</p:attrName>
                                        </p:attrNameLst>
                                      </p:cBhvr>
                                      <p:to>
                                        <p:strVal val="visible"/>
                                      </p:to>
                                    </p:set>
                                    <p:animEffect transition="in" filter="dissolve">
                                      <p:cBhvr>
                                        <p:cTn id="13" dur="1000"/>
                                        <p:tgtEl>
                                          <p:spTgt spid="5632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6324">
                                            <p:txEl>
                                              <p:pRg st="4" end="4"/>
                                            </p:txEl>
                                          </p:spTgt>
                                        </p:tgtEl>
                                        <p:attrNameLst>
                                          <p:attrName>style.visibility</p:attrName>
                                        </p:attrNameLst>
                                      </p:cBhvr>
                                      <p:to>
                                        <p:strVal val="visible"/>
                                      </p:to>
                                    </p:set>
                                    <p:animEffect transition="in" filter="dissolve">
                                      <p:cBhvr>
                                        <p:cTn id="18" dur="1000"/>
                                        <p:tgtEl>
                                          <p:spTgt spid="56324">
                                            <p:txEl>
                                              <p:pRg st="4" end="4"/>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56324">
                                            <p:txEl>
                                              <p:pRg st="5" end="5"/>
                                            </p:txEl>
                                          </p:spTgt>
                                        </p:tgtEl>
                                        <p:attrNameLst>
                                          <p:attrName>style.visibility</p:attrName>
                                        </p:attrNameLst>
                                      </p:cBhvr>
                                      <p:to>
                                        <p:strVal val="visible"/>
                                      </p:to>
                                    </p:set>
                                    <p:animEffect transition="in" filter="dissolve">
                                      <p:cBhvr>
                                        <p:cTn id="21" dur="1000"/>
                                        <p:tgtEl>
                                          <p:spTgt spid="56324">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56324">
                                            <p:txEl>
                                              <p:pRg st="7" end="7"/>
                                            </p:txEl>
                                          </p:spTgt>
                                        </p:tgtEl>
                                        <p:attrNameLst>
                                          <p:attrName>style.visibility</p:attrName>
                                        </p:attrNameLst>
                                      </p:cBhvr>
                                      <p:to>
                                        <p:strVal val="visible"/>
                                      </p:to>
                                    </p:set>
                                    <p:animEffect transition="in" filter="dissolve">
                                      <p:cBhvr>
                                        <p:cTn id="26" dur="1000"/>
                                        <p:tgtEl>
                                          <p:spTgt spid="56324">
                                            <p:txEl>
                                              <p:pRg st="7" end="7"/>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56324">
                                            <p:txEl>
                                              <p:pRg st="8" end="8"/>
                                            </p:txEl>
                                          </p:spTgt>
                                        </p:tgtEl>
                                        <p:attrNameLst>
                                          <p:attrName>style.visibility</p:attrName>
                                        </p:attrNameLst>
                                      </p:cBhvr>
                                      <p:to>
                                        <p:strVal val="visible"/>
                                      </p:to>
                                    </p:set>
                                    <p:animEffect transition="in" filter="dissolve">
                                      <p:cBhvr>
                                        <p:cTn id="29" dur="1000"/>
                                        <p:tgtEl>
                                          <p:spTgt spid="56324">
                                            <p:txEl>
                                              <p:pRg st="8" end="8"/>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56324">
                                            <p:txEl>
                                              <p:pRg st="9" end="9"/>
                                            </p:txEl>
                                          </p:spTgt>
                                        </p:tgtEl>
                                        <p:attrNameLst>
                                          <p:attrName>style.visibility</p:attrName>
                                        </p:attrNameLst>
                                      </p:cBhvr>
                                      <p:to>
                                        <p:strVal val="visible"/>
                                      </p:to>
                                    </p:set>
                                    <p:animEffect transition="in" filter="dissolve">
                                      <p:cBhvr>
                                        <p:cTn id="32" dur="1000"/>
                                        <p:tgtEl>
                                          <p:spTgt spid="5632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a:latin typeface="Optima" charset="0"/>
                <a:cs typeface="Optima" charset="0"/>
              </a:rPr>
              <a:t>The CBIM Card Series			</a:t>
            </a:r>
          </a:p>
        </p:txBody>
      </p:sp>
      <p:sp>
        <p:nvSpPr>
          <p:cNvPr id="57346" name="Content Placeholder 2"/>
          <p:cNvSpPr>
            <a:spLocks noGrp="1"/>
          </p:cNvSpPr>
          <p:nvPr>
            <p:ph idx="1"/>
          </p:nvPr>
        </p:nvSpPr>
        <p:spPr>
          <a:xfrm>
            <a:off x="265113" y="2770188"/>
            <a:ext cx="8610600" cy="3859212"/>
          </a:xfrm>
        </p:spPr>
        <p:txBody>
          <a:bodyPr/>
          <a:lstStyle/>
          <a:p>
            <a:pPr marL="3175" lvl="1" indent="0" algn="ctr" eaLnBrk="1" hangingPunct="1">
              <a:buFont typeface="Wingdings" charset="2"/>
              <a:buNone/>
              <a:defRPr/>
            </a:pPr>
            <a:r>
              <a:rPr lang="en-US" sz="2400" b="1" dirty="0" smtClean="0">
                <a:solidFill>
                  <a:srgbClr val="F58220"/>
                </a:solidFill>
              </a:rPr>
              <a:t>Prep </a:t>
            </a:r>
            <a:r>
              <a:rPr lang="en-US" sz="2400" b="1" smtClean="0">
                <a:solidFill>
                  <a:srgbClr val="F58220"/>
                </a:solidFill>
              </a:rPr>
              <a:t>Cards </a:t>
            </a:r>
            <a:r>
              <a:rPr lang="en-US" sz="2400" b="1" smtClean="0">
                <a:solidFill>
                  <a:srgbClr val="F58220"/>
                </a:solidFill>
              </a:rPr>
              <a:t>(5)</a:t>
            </a:r>
            <a:endParaRPr lang="en-US" sz="2400" b="1" dirty="0" smtClean="0">
              <a:solidFill>
                <a:srgbClr val="F58220"/>
              </a:solidFill>
            </a:endParaRPr>
          </a:p>
          <a:p>
            <a:pPr marL="212725" lvl="2" indent="0" algn="ctr" eaLnBrk="1" hangingPunct="1">
              <a:buNone/>
              <a:defRPr/>
            </a:pPr>
            <a:r>
              <a:rPr lang="en-US" sz="2400" dirty="0" smtClean="0"/>
              <a:t>Help you prepare for CBIM during the season</a:t>
            </a:r>
          </a:p>
          <a:p>
            <a:pPr lvl="1" eaLnBrk="1" hangingPunct="1">
              <a:defRPr/>
            </a:pPr>
            <a:endParaRPr lang="en-US" sz="2400" dirty="0" smtClean="0"/>
          </a:p>
          <a:p>
            <a:pPr marL="3175" lvl="1" indent="0" algn="ctr" eaLnBrk="1" hangingPunct="1">
              <a:buFont typeface="Wingdings" charset="2"/>
              <a:buNone/>
              <a:defRPr/>
            </a:pPr>
            <a:r>
              <a:rPr lang="en-US" sz="2400" b="1" dirty="0" smtClean="0">
                <a:solidFill>
                  <a:srgbClr val="F58220"/>
                </a:solidFill>
              </a:rPr>
              <a:t>Training Cards (12)</a:t>
            </a:r>
          </a:p>
          <a:p>
            <a:pPr marL="212725" lvl="2" indent="0" algn="ctr" eaLnBrk="1" hangingPunct="1">
              <a:buNone/>
              <a:defRPr/>
            </a:pPr>
            <a:r>
              <a:rPr lang="en-US" sz="2400" dirty="0" smtClean="0"/>
              <a:t>Outline the delivery of weekly discussions</a:t>
            </a:r>
          </a:p>
          <a:p>
            <a:pPr lvl="1" eaLnBrk="1" hangingPunct="1">
              <a:defRPr/>
            </a:pPr>
            <a:endParaRPr lang="en-US" sz="2400" dirty="0" smtClean="0"/>
          </a:p>
          <a:p>
            <a:pPr marL="3175" lvl="1" indent="0" algn="ctr" eaLnBrk="1" hangingPunct="1">
              <a:buFont typeface="Wingdings" charset="2"/>
              <a:buNone/>
              <a:defRPr/>
            </a:pPr>
            <a:r>
              <a:rPr lang="en-US" sz="2400" b="1" dirty="0" smtClean="0">
                <a:solidFill>
                  <a:srgbClr val="F58220"/>
                </a:solidFill>
              </a:rPr>
              <a:t>Halftime &amp; Overtime Cards (3)</a:t>
            </a:r>
          </a:p>
          <a:p>
            <a:pPr marL="212725" lvl="2" indent="0" algn="ctr" eaLnBrk="1" hangingPunct="1">
              <a:buNone/>
              <a:defRPr/>
            </a:pPr>
            <a:r>
              <a:rPr lang="en-US" sz="2400" dirty="0" smtClean="0"/>
              <a:t>Strategies to engage your school and community in CBIM </a:t>
            </a:r>
            <a:endParaRPr lang="en-US" sz="2400" dirty="0"/>
          </a:p>
        </p:txBody>
      </p:sp>
    </p:spTree>
    <p:extLst>
      <p:ext uri="{BB962C8B-B14F-4D97-AF65-F5344CB8AC3E}">
        <p14:creationId xmlns:p14="http://schemas.microsoft.com/office/powerpoint/2010/main" val="883830413"/>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p:cNvSpPr>
          <p:nvPr>
            <p:ph type="title"/>
          </p:nvPr>
        </p:nvSpPr>
        <p:spPr bwMode="auto">
          <a:xfrm>
            <a:off x="541338" y="236726"/>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r>
              <a:rPr lang="en-US" dirty="0">
                <a:latin typeface="Optima" charset="0"/>
                <a:cs typeface="Optima" charset="0"/>
              </a:rPr>
              <a:t>Training Topics</a:t>
            </a:r>
          </a:p>
        </p:txBody>
      </p:sp>
      <p:sp>
        <p:nvSpPr>
          <p:cNvPr id="3" name="Content Placeholder 2"/>
          <p:cNvSpPr>
            <a:spLocks noGrp="1"/>
          </p:cNvSpPr>
          <p:nvPr>
            <p:ph sz="half" idx="4294967295"/>
          </p:nvPr>
        </p:nvSpPr>
        <p:spPr bwMode="auto">
          <a:xfrm>
            <a:off x="517525" y="2796598"/>
            <a:ext cx="3962400" cy="3252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14350" indent="-514350" eaLnBrk="1" hangingPunct="1">
              <a:buSzPct val="100000"/>
              <a:buFont typeface="Calisto MT" charset="0"/>
              <a:buAutoNum type="arabicPeriod"/>
            </a:pPr>
            <a:r>
              <a:rPr lang="en-US" sz="2400" dirty="0">
                <a:solidFill>
                  <a:schemeClr val="bg1"/>
                </a:solidFill>
                <a:latin typeface="Arial" charset="0"/>
                <a:cs typeface="Arial" charset="0"/>
              </a:rPr>
              <a:t>Pre-Season Speech</a:t>
            </a:r>
          </a:p>
          <a:p>
            <a:pPr marL="514350" indent="-514350" eaLnBrk="1" hangingPunct="1">
              <a:buSzPct val="100000"/>
              <a:buFont typeface="Calisto MT" charset="0"/>
              <a:buAutoNum type="arabicPeriod"/>
            </a:pPr>
            <a:r>
              <a:rPr lang="en-US" sz="2400" dirty="0">
                <a:solidFill>
                  <a:schemeClr val="bg1"/>
                </a:solidFill>
                <a:latin typeface="Arial" charset="0"/>
                <a:cs typeface="Arial" charset="0"/>
              </a:rPr>
              <a:t>Personal Responsibility</a:t>
            </a:r>
          </a:p>
          <a:p>
            <a:pPr marL="514350" indent="-514350" eaLnBrk="1" hangingPunct="1">
              <a:buSzPct val="100000"/>
              <a:buFont typeface="Calisto MT" charset="0"/>
              <a:buAutoNum type="arabicPeriod"/>
            </a:pPr>
            <a:r>
              <a:rPr lang="en-US" sz="2400" dirty="0">
                <a:solidFill>
                  <a:schemeClr val="bg1"/>
                </a:solidFill>
                <a:latin typeface="Arial" charset="0"/>
                <a:cs typeface="Arial" charset="0"/>
              </a:rPr>
              <a:t>Insulting Language</a:t>
            </a:r>
          </a:p>
        </p:txBody>
      </p:sp>
      <p:sp>
        <p:nvSpPr>
          <p:cNvPr id="5" name="Content Placeholder 4"/>
          <p:cNvSpPr>
            <a:spLocks noGrp="1"/>
          </p:cNvSpPr>
          <p:nvPr>
            <p:ph sz="half" idx="4294967295"/>
          </p:nvPr>
        </p:nvSpPr>
        <p:spPr bwMode="auto">
          <a:xfrm>
            <a:off x="4639659" y="2796598"/>
            <a:ext cx="4058294" cy="3252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14350" indent="-514350" eaLnBrk="1" hangingPunct="1">
              <a:buSzPct val="100000"/>
              <a:buFont typeface="Calisto MT" charset="0"/>
              <a:buAutoNum type="arabicPeriod" startAt="4"/>
            </a:pPr>
            <a:r>
              <a:rPr lang="en-US" sz="2400" dirty="0">
                <a:solidFill>
                  <a:schemeClr val="bg1"/>
                </a:solidFill>
                <a:latin typeface="Arial" charset="0"/>
                <a:cs typeface="Arial" charset="0"/>
              </a:rPr>
              <a:t>Disrespectful Behavior Towards Women &amp; Girls</a:t>
            </a:r>
          </a:p>
          <a:p>
            <a:pPr marL="514350" indent="-514350" eaLnBrk="1" hangingPunct="1">
              <a:buSzPct val="100000"/>
              <a:buFont typeface="Calisto MT" charset="0"/>
              <a:buAutoNum type="arabicPeriod" startAt="4"/>
            </a:pPr>
            <a:r>
              <a:rPr lang="en-US" sz="2400" dirty="0">
                <a:solidFill>
                  <a:schemeClr val="bg1"/>
                </a:solidFill>
                <a:latin typeface="Arial" charset="0"/>
                <a:cs typeface="Arial" charset="0"/>
              </a:rPr>
              <a:t>Digital Disrespect</a:t>
            </a:r>
          </a:p>
          <a:p>
            <a:pPr marL="514350" indent="-514350" eaLnBrk="1" hangingPunct="1">
              <a:buSzPct val="100000"/>
              <a:buFont typeface="Calisto MT" charset="0"/>
              <a:buAutoNum type="arabicPeriod" startAt="4"/>
            </a:pPr>
            <a:r>
              <a:rPr lang="en-US" sz="2400" dirty="0">
                <a:solidFill>
                  <a:schemeClr val="bg1"/>
                </a:solidFill>
                <a:latin typeface="Arial" charset="0"/>
                <a:cs typeface="Arial" charset="0"/>
              </a:rPr>
              <a:t>Understanding Consent</a:t>
            </a:r>
          </a:p>
        </p:txBody>
      </p:sp>
    </p:spTree>
    <p:extLst>
      <p:ext uri="{BB962C8B-B14F-4D97-AF65-F5344CB8AC3E}">
        <p14:creationId xmlns:p14="http://schemas.microsoft.com/office/powerpoint/2010/main" val="1221795710"/>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bwMode="auto">
          <a:xfrm>
            <a:off x="541338" y="251667"/>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r>
              <a:rPr lang="en-US" dirty="0">
                <a:latin typeface="Optima" charset="0"/>
                <a:cs typeface="Optima" charset="0"/>
              </a:rPr>
              <a:t>Training Topics (cont.)</a:t>
            </a:r>
          </a:p>
        </p:txBody>
      </p:sp>
      <p:sp>
        <p:nvSpPr>
          <p:cNvPr id="3" name="Content Placeholder 2"/>
          <p:cNvSpPr>
            <a:spLocks noGrp="1"/>
          </p:cNvSpPr>
          <p:nvPr>
            <p:ph sz="half" idx="4294967295"/>
          </p:nvPr>
        </p:nvSpPr>
        <p:spPr bwMode="auto">
          <a:xfrm>
            <a:off x="517525" y="2726555"/>
            <a:ext cx="3962400" cy="325278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eaLnBrk="1" hangingPunct="1">
              <a:buSzPct val="100000"/>
              <a:buFont typeface="Calisto MT" charset="0"/>
              <a:buAutoNum type="arabicPeriod" startAt="7"/>
              <a:defRPr/>
            </a:pPr>
            <a:r>
              <a:rPr lang="en-US" sz="2400" dirty="0">
                <a:solidFill>
                  <a:srgbClr val="FFFFFF"/>
                </a:solidFill>
                <a:latin typeface="Arial" charset="0"/>
                <a:cs typeface="Arial" charset="0"/>
              </a:rPr>
              <a:t>Bragging About Sexual Reputation</a:t>
            </a:r>
          </a:p>
          <a:p>
            <a:pPr marL="457200" indent="-457200" eaLnBrk="1" hangingPunct="1">
              <a:buSzPct val="100000"/>
              <a:buFont typeface="Calisto MT" charset="0"/>
              <a:buAutoNum type="arabicPeriod" startAt="7"/>
              <a:defRPr/>
            </a:pPr>
            <a:r>
              <a:rPr lang="en-US" sz="2400" dirty="0" smtClean="0">
                <a:solidFill>
                  <a:srgbClr val="FFFFFF"/>
                </a:solidFill>
                <a:latin typeface="Arial" charset="0"/>
                <a:cs typeface="Arial" charset="0"/>
              </a:rPr>
              <a:t>When Aggression Crosses the Line</a:t>
            </a:r>
          </a:p>
          <a:p>
            <a:pPr marL="457200" indent="-457200" eaLnBrk="1" hangingPunct="1">
              <a:buSzPct val="100000"/>
              <a:buFont typeface="Calisto MT" charset="0"/>
              <a:buAutoNum type="arabicPeriod" startAt="7"/>
              <a:defRPr/>
            </a:pPr>
            <a:r>
              <a:rPr lang="en-US" sz="2400" dirty="0" smtClean="0">
                <a:solidFill>
                  <a:srgbClr val="FFFFFF"/>
                </a:solidFill>
                <a:latin typeface="Arial" charset="0"/>
                <a:cs typeface="Arial" charset="0"/>
              </a:rPr>
              <a:t>There</a:t>
            </a:r>
            <a:r>
              <a:rPr lang="ja-JP" altLang="en-US" sz="2400" dirty="0" smtClean="0">
                <a:solidFill>
                  <a:srgbClr val="FFFFFF"/>
                </a:solidFill>
                <a:latin typeface="Arial" charset="0"/>
                <a:cs typeface="Arial" charset="0"/>
              </a:rPr>
              <a:t>’</a:t>
            </a:r>
            <a:r>
              <a:rPr lang="en-US" altLang="ja-JP" sz="2400" dirty="0" smtClean="0">
                <a:solidFill>
                  <a:srgbClr val="FFFFFF"/>
                </a:solidFill>
                <a:latin typeface="Arial" charset="0"/>
                <a:cs typeface="Arial" charset="0"/>
              </a:rPr>
              <a:t>s No Excuse for Relationship Abuse</a:t>
            </a:r>
          </a:p>
          <a:p>
            <a:pPr marL="0" indent="0" eaLnBrk="1" hangingPunct="1">
              <a:buSzPct val="100000"/>
              <a:buFont typeface="Wingdings" charset="0"/>
              <a:buNone/>
              <a:defRPr/>
            </a:pPr>
            <a:endParaRPr lang="en-US" sz="2400" dirty="0" smtClean="0">
              <a:solidFill>
                <a:srgbClr val="FFFFFF"/>
              </a:solidFill>
              <a:latin typeface="Arial" charset="0"/>
              <a:cs typeface="Arial" charset="0"/>
            </a:endParaRPr>
          </a:p>
        </p:txBody>
      </p:sp>
      <p:sp>
        <p:nvSpPr>
          <p:cNvPr id="2" name="Content Placeholder 1"/>
          <p:cNvSpPr>
            <a:spLocks noGrp="1"/>
          </p:cNvSpPr>
          <p:nvPr>
            <p:ph sz="half" idx="4294967295"/>
          </p:nvPr>
        </p:nvSpPr>
        <p:spPr bwMode="auto">
          <a:xfrm>
            <a:off x="4629160" y="2726555"/>
            <a:ext cx="4280666" cy="325278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82625" indent="-682625" eaLnBrk="1" hangingPunct="1">
              <a:buSzPct val="100000"/>
              <a:buFont typeface="Calisto MT" charset="0"/>
              <a:buAutoNum type="arabicPeriod" startAt="10"/>
              <a:defRPr/>
            </a:pPr>
            <a:r>
              <a:rPr lang="en-US" sz="2400" dirty="0" smtClean="0">
                <a:solidFill>
                  <a:srgbClr val="FFFFFF"/>
                </a:solidFill>
                <a:latin typeface="Arial" charset="0"/>
                <a:cs typeface="Arial" charset="0"/>
              </a:rPr>
              <a:t>Communicating Boundaries</a:t>
            </a:r>
          </a:p>
          <a:p>
            <a:pPr marL="682625" indent="-682625" eaLnBrk="1" hangingPunct="1">
              <a:buSzPct val="100000"/>
              <a:buFont typeface="Calisto MT" charset="0"/>
              <a:buAutoNum type="arabicPeriod" startAt="10"/>
              <a:defRPr/>
            </a:pPr>
            <a:r>
              <a:rPr lang="en-US" sz="2400" dirty="0" smtClean="0">
                <a:solidFill>
                  <a:srgbClr val="FFFFFF"/>
                </a:solidFill>
                <a:latin typeface="Arial" charset="0"/>
                <a:cs typeface="Arial" charset="0"/>
              </a:rPr>
              <a:t>Modeling Respect and Promoting Equality</a:t>
            </a:r>
          </a:p>
          <a:p>
            <a:pPr marL="682625" indent="-682625" eaLnBrk="1" hangingPunct="1">
              <a:buSzPct val="100000"/>
              <a:buFont typeface="Calisto MT" charset="0"/>
              <a:buAutoNum type="arabicPeriod" startAt="10"/>
              <a:defRPr/>
            </a:pPr>
            <a:r>
              <a:rPr lang="en-US" sz="2400" dirty="0" smtClean="0">
                <a:solidFill>
                  <a:srgbClr val="FFFFFF"/>
                </a:solidFill>
                <a:latin typeface="Arial" charset="0"/>
                <a:cs typeface="Arial" charset="0"/>
              </a:rPr>
              <a:t>Signing </a:t>
            </a:r>
            <a:r>
              <a:rPr lang="en-US" sz="2400" dirty="0">
                <a:solidFill>
                  <a:srgbClr val="FFFFFF"/>
                </a:solidFill>
                <a:latin typeface="Arial" charset="0"/>
                <a:cs typeface="Arial" charset="0"/>
              </a:rPr>
              <a:t>the CBIM Pledge</a:t>
            </a:r>
          </a:p>
        </p:txBody>
      </p:sp>
    </p:spTree>
    <p:extLst>
      <p:ext uri="{BB962C8B-B14F-4D97-AF65-F5344CB8AC3E}">
        <p14:creationId xmlns:p14="http://schemas.microsoft.com/office/powerpoint/2010/main" val="118112887"/>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Coach Delivery Training Video</a:t>
            </a:r>
            <a:endParaRPr lang="en-US" dirty="0"/>
          </a:p>
        </p:txBody>
      </p:sp>
      <p:pic>
        <p:nvPicPr>
          <p:cNvPr id="6" name="Picture 5"/>
          <p:cNvPicPr>
            <a:picLocks noChangeAspect="1"/>
          </p:cNvPicPr>
          <p:nvPr/>
        </p:nvPicPr>
        <p:blipFill rotWithShape="1">
          <a:blip r:embed="rId2"/>
          <a:srcRect l="3765" r="4073" b="7744"/>
          <a:stretch/>
        </p:blipFill>
        <p:spPr>
          <a:xfrm>
            <a:off x="0" y="0"/>
            <a:ext cx="9144000" cy="6128607"/>
          </a:xfrm>
          <a:prstGeom prst="rect">
            <a:avLst/>
          </a:prstGeom>
        </p:spPr>
      </p:pic>
    </p:spTree>
    <p:extLst>
      <p:ext uri="{BB962C8B-B14F-4D97-AF65-F5344CB8AC3E}">
        <p14:creationId xmlns:p14="http://schemas.microsoft.com/office/powerpoint/2010/main" val="272308183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CBIM Game Plan</a:t>
            </a:r>
            <a:endParaRPr lang="en-US" dirty="0"/>
          </a:p>
        </p:txBody>
      </p:sp>
      <p:sp>
        <p:nvSpPr>
          <p:cNvPr id="4" name="Content Placeholder 2"/>
          <p:cNvSpPr txBox="1">
            <a:spLocks/>
          </p:cNvSpPr>
          <p:nvPr/>
        </p:nvSpPr>
        <p:spPr bwMode="auto">
          <a:xfrm>
            <a:off x="1639184" y="2796598"/>
            <a:ext cx="7041515" cy="3252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ts val="2000"/>
              </a:spcBef>
              <a:spcAft>
                <a:spcPct val="0"/>
              </a:spcAft>
              <a:buClr>
                <a:schemeClr val="accent1"/>
              </a:buClr>
              <a:buSzPct val="90000"/>
              <a:buFont typeface="Wingdings" charset="0"/>
              <a:buChar char="S"/>
              <a:defRPr sz="2200" kern="1200">
                <a:solidFill>
                  <a:srgbClr val="939393"/>
                </a:solidFill>
                <a:latin typeface="Arial"/>
                <a:ea typeface="ＭＳ Ｐゴシック" charset="0"/>
                <a:cs typeface="ＭＳ Ｐゴシック" charset="0"/>
              </a:defRPr>
            </a:lvl1pPr>
            <a:lvl2pPr marL="685800" indent="-336550" algn="l" rtl="0" eaLnBrk="0" fontAlgn="base" hangingPunct="0">
              <a:spcBef>
                <a:spcPts val="600"/>
              </a:spcBef>
              <a:spcAft>
                <a:spcPct val="0"/>
              </a:spcAft>
              <a:buClr>
                <a:srgbClr val="FFE066"/>
              </a:buClr>
              <a:buSzPct val="90000"/>
              <a:buFont typeface="Wingdings" charset="0"/>
              <a:buChar char="S"/>
              <a:defRPr sz="2000" kern="1200">
                <a:solidFill>
                  <a:srgbClr val="939393"/>
                </a:solidFill>
                <a:latin typeface="Arial"/>
                <a:ea typeface="ＭＳ Ｐゴシック" charset="0"/>
                <a:cs typeface="+mn-cs"/>
              </a:defRPr>
            </a:lvl2pPr>
            <a:lvl3pPr marL="1035050" indent="-349250" algn="l" rtl="0" eaLnBrk="0" fontAlgn="base" hangingPunct="0">
              <a:spcBef>
                <a:spcPts val="600"/>
              </a:spcBef>
              <a:spcAft>
                <a:spcPct val="0"/>
              </a:spcAft>
              <a:buClr>
                <a:schemeClr val="accent1"/>
              </a:buClr>
              <a:buSzPct val="90000"/>
              <a:buFont typeface="Wingdings" charset="0"/>
              <a:buChar char="S"/>
              <a:defRPr kern="1200">
                <a:solidFill>
                  <a:srgbClr val="939393"/>
                </a:solidFill>
                <a:latin typeface="Arial"/>
                <a:ea typeface="ＭＳ Ｐゴシック" charset="0"/>
                <a:cs typeface="+mn-cs"/>
              </a:defRPr>
            </a:lvl3pPr>
            <a:lvl4pPr marL="1371600" indent="-336550" algn="l" rtl="0" eaLnBrk="0" fontAlgn="base" hangingPunct="0">
              <a:spcBef>
                <a:spcPts val="600"/>
              </a:spcBef>
              <a:spcAft>
                <a:spcPct val="0"/>
              </a:spcAft>
              <a:buClr>
                <a:srgbClr val="FFE066"/>
              </a:buClr>
              <a:buSzPct val="90000"/>
              <a:buFont typeface="Wingdings" charset="0"/>
              <a:buChar char="S"/>
              <a:defRPr kern="1200">
                <a:solidFill>
                  <a:srgbClr val="939393"/>
                </a:solidFill>
                <a:latin typeface="Arial"/>
                <a:ea typeface="ＭＳ Ｐゴシック" charset="0"/>
                <a:cs typeface="+mn-cs"/>
              </a:defRPr>
            </a:lvl4pPr>
            <a:lvl5pPr marL="1720850" indent="-349250" algn="l" rtl="0" eaLnBrk="0" fontAlgn="base" hangingPunct="0">
              <a:spcBef>
                <a:spcPts val="600"/>
              </a:spcBef>
              <a:spcAft>
                <a:spcPct val="0"/>
              </a:spcAft>
              <a:buClr>
                <a:schemeClr val="accent1"/>
              </a:buClr>
              <a:buSzPct val="90000"/>
              <a:buFont typeface="Wingdings" charset="0"/>
              <a:buChar char="S"/>
              <a:defRPr kern="1200">
                <a:solidFill>
                  <a:srgbClr val="939393"/>
                </a:solidFill>
                <a:latin typeface="Arial"/>
                <a:ea typeface="ＭＳ Ｐゴシック" charset="0"/>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a:lstStyle>
          <a:p>
            <a:pPr marL="514350" indent="-514350" eaLnBrk="1" hangingPunct="1">
              <a:buSzPct val="100000"/>
              <a:buFont typeface="Calisto MT" charset="0"/>
              <a:buAutoNum type="arabicPeriod"/>
            </a:pPr>
            <a:r>
              <a:rPr lang="en-US" sz="2400" dirty="0" smtClean="0">
                <a:solidFill>
                  <a:schemeClr val="bg1"/>
                </a:solidFill>
                <a:latin typeface="Arial" charset="0"/>
                <a:cs typeface="Arial" charset="0"/>
              </a:rPr>
              <a:t>Use Your Unique Coaching Style</a:t>
            </a:r>
          </a:p>
          <a:p>
            <a:pPr marL="514350" indent="-514350" eaLnBrk="1" hangingPunct="1">
              <a:buSzPct val="100000"/>
              <a:buFont typeface="Calisto MT" charset="0"/>
              <a:buAutoNum type="arabicPeriod"/>
            </a:pPr>
            <a:r>
              <a:rPr lang="en-US" sz="2400" dirty="0" smtClean="0">
                <a:solidFill>
                  <a:schemeClr val="bg1"/>
                </a:solidFill>
                <a:latin typeface="Arial" charset="0"/>
                <a:cs typeface="Arial" charset="0"/>
              </a:rPr>
              <a:t>Encourage Athlete Participation</a:t>
            </a:r>
          </a:p>
          <a:p>
            <a:pPr marL="514350" indent="-514350" eaLnBrk="1" hangingPunct="1">
              <a:buSzPct val="100000"/>
              <a:buFont typeface="Calisto MT" charset="0"/>
              <a:buAutoNum type="arabicPeriod"/>
            </a:pPr>
            <a:r>
              <a:rPr lang="en-US" sz="2400" dirty="0" smtClean="0">
                <a:solidFill>
                  <a:schemeClr val="bg1"/>
                </a:solidFill>
                <a:latin typeface="Arial" charset="0"/>
                <a:cs typeface="Arial" charset="0"/>
              </a:rPr>
              <a:t>Team-up for Tough Topic</a:t>
            </a:r>
          </a:p>
          <a:p>
            <a:pPr marL="514350" indent="-514350" eaLnBrk="1" hangingPunct="1">
              <a:buSzPct val="100000"/>
              <a:buFont typeface="Calisto MT" charset="0"/>
              <a:buAutoNum type="arabicPeriod"/>
            </a:pPr>
            <a:endParaRPr lang="en-US" sz="2400" dirty="0">
              <a:solidFill>
                <a:schemeClr val="bg1"/>
              </a:solidFill>
              <a:latin typeface="Arial" charset="0"/>
              <a:cs typeface="Arial" charset="0"/>
            </a:endParaRPr>
          </a:p>
        </p:txBody>
      </p:sp>
    </p:spTree>
    <p:extLst>
      <p:ext uri="{BB962C8B-B14F-4D97-AF65-F5344CB8AC3E}">
        <p14:creationId xmlns:p14="http://schemas.microsoft.com/office/powerpoint/2010/main" val="4054397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ctrTitle"/>
          </p:nvPr>
        </p:nvSpPr>
        <p:spPr>
          <a:xfrm>
            <a:off x="352425" y="1036638"/>
            <a:ext cx="8228013" cy="1927225"/>
          </a:xfrm>
        </p:spPr>
        <p:txBody>
          <a:bodyPr/>
          <a:lstStyle/>
          <a:p>
            <a:pPr>
              <a:defRPr/>
            </a:pPr>
            <a:r>
              <a:rPr lang="en-US" dirty="0" smtClean="0"/>
              <a:t>Practice</a:t>
            </a:r>
            <a:endParaRPr lang="en-US" dirty="0"/>
          </a:p>
        </p:txBody>
      </p:sp>
    </p:spTree>
    <p:extLst>
      <p:ext uri="{BB962C8B-B14F-4D97-AF65-F5344CB8AC3E}">
        <p14:creationId xmlns:p14="http://schemas.microsoft.com/office/powerpoint/2010/main" val="4148335598"/>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bwMode="auto">
          <a:xfrm>
            <a:off x="428625" y="251667"/>
            <a:ext cx="8342313"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r>
              <a:rPr lang="en-US" dirty="0">
                <a:latin typeface="Optima" charset="0"/>
                <a:cs typeface="Optima" charset="0"/>
              </a:rPr>
              <a:t>Training Cards</a:t>
            </a: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22829" y="2408245"/>
            <a:ext cx="10389658" cy="3045284"/>
          </a:xfrm>
          <a:prstGeom prst="rect">
            <a:avLst/>
          </a:prstGeom>
        </p:spPr>
      </p:pic>
    </p:spTree>
    <p:extLst>
      <p:ext uri="{BB962C8B-B14F-4D97-AF65-F5344CB8AC3E}">
        <p14:creationId xmlns:p14="http://schemas.microsoft.com/office/powerpoint/2010/main" val="3755847078"/>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bwMode="auto">
          <a:xfrm>
            <a:off x="541338" y="236726"/>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r>
              <a:rPr lang="en-US" dirty="0">
                <a:latin typeface="Optima" charset="0"/>
                <a:cs typeface="Optima" charset="0"/>
              </a:rPr>
              <a:t>Training Cards (cont.)</a:t>
            </a: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26727" y="2542716"/>
            <a:ext cx="10797454" cy="3164814"/>
          </a:xfrm>
          <a:prstGeom prst="rect">
            <a:avLst/>
          </a:prstGeom>
        </p:spPr>
      </p:pic>
    </p:spTree>
    <p:extLst>
      <p:ext uri="{BB962C8B-B14F-4D97-AF65-F5344CB8AC3E}">
        <p14:creationId xmlns:p14="http://schemas.microsoft.com/office/powerpoint/2010/main" val="2447804958"/>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aching Boys into Men - Sacramento Program.wmv">
            <a:hlinkClick r:id="" action="ppaction://media"/>
          </p:cNvPr>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0" y="0"/>
            <a:ext cx="9144000" cy="6858000"/>
          </a:xfrm>
          <a:prstGeom prst="rect">
            <a:avLst/>
          </a:prstGeom>
        </p:spPr>
      </p:pic>
      <p:sp>
        <p:nvSpPr>
          <p:cNvPr id="12290" name="Title 1"/>
          <p:cNvSpPr>
            <a:spLocks noGrp="1"/>
          </p:cNvSpPr>
          <p:nvPr>
            <p:ph type="title"/>
          </p:nvPr>
        </p:nvSpPr>
        <p:spPr>
          <a:xfrm>
            <a:off x="0" y="6129338"/>
            <a:ext cx="9144000" cy="728662"/>
          </a:xfrm>
        </p:spPr>
        <p:txBody>
          <a:bodyPr/>
          <a:lstStyle/>
          <a:p>
            <a:pPr>
              <a:defRPr/>
            </a:pPr>
            <a:r>
              <a:rPr lang="en-US" sz="1600" dirty="0">
                <a:solidFill>
                  <a:schemeClr val="accent3"/>
                </a:solidFill>
              </a:rPr>
              <a:t>Coaching Boys into Men - Sacramento </a:t>
            </a:r>
            <a:r>
              <a:rPr lang="en-US" sz="1600" dirty="0" smtClean="0">
                <a:solidFill>
                  <a:schemeClr val="accent3"/>
                </a:solidFill>
              </a:rPr>
              <a:t>Program</a:t>
            </a:r>
            <a:endParaRPr lang="en-US" sz="1600" dirty="0">
              <a:solidFill>
                <a:schemeClr val="accent3"/>
              </a:solidFill>
            </a:endParaRPr>
          </a:p>
        </p:txBody>
      </p:sp>
      <p:sp>
        <p:nvSpPr>
          <p:cNvPr id="6" name="Title 1"/>
          <p:cNvSpPr txBox="1">
            <a:spLocks/>
          </p:cNvSpPr>
          <p:nvPr/>
        </p:nvSpPr>
        <p:spPr>
          <a:xfrm>
            <a:off x="644525" y="6411913"/>
            <a:ext cx="8035925" cy="341312"/>
          </a:xfrm>
          <a:prstGeom prst="rect">
            <a:avLst/>
          </a:prstGeom>
        </p:spPr>
        <p:txBody>
          <a:bodyPr lIns="0"/>
          <a:lstStyle>
            <a:lvl1pPr algn="l" rtl="0" eaLnBrk="0" fontAlgn="base" hangingPunct="0">
              <a:spcBef>
                <a:spcPct val="0"/>
              </a:spcBef>
              <a:spcAft>
                <a:spcPct val="0"/>
              </a:spcAft>
              <a:defRPr sz="2000" b="1" kern="1200">
                <a:solidFill>
                  <a:schemeClr val="bg1">
                    <a:lumMod val="50000"/>
                  </a:schemeClr>
                </a:solidFill>
                <a:latin typeface="Optima"/>
                <a:ea typeface="ＭＳ Ｐゴシック" charset="0"/>
                <a:cs typeface="Optima"/>
              </a:defRPr>
            </a:lvl1pPr>
            <a:lvl2pPr algn="l" rtl="0" eaLnBrk="0" fontAlgn="base" hangingPunct="0">
              <a:spcBef>
                <a:spcPct val="0"/>
              </a:spcBef>
              <a:spcAft>
                <a:spcPct val="0"/>
              </a:spcAft>
              <a:defRPr sz="4400" b="1">
                <a:solidFill>
                  <a:schemeClr val="bg1"/>
                </a:solidFill>
                <a:latin typeface="Arial" charset="0"/>
                <a:ea typeface="ＭＳ Ｐゴシック" charset="0"/>
              </a:defRPr>
            </a:lvl2pPr>
            <a:lvl3pPr algn="l" rtl="0" eaLnBrk="0" fontAlgn="base" hangingPunct="0">
              <a:spcBef>
                <a:spcPct val="0"/>
              </a:spcBef>
              <a:spcAft>
                <a:spcPct val="0"/>
              </a:spcAft>
              <a:defRPr sz="4400" b="1">
                <a:solidFill>
                  <a:schemeClr val="bg1"/>
                </a:solidFill>
                <a:latin typeface="Arial" charset="0"/>
                <a:ea typeface="ＭＳ Ｐゴシック" charset="0"/>
              </a:defRPr>
            </a:lvl3pPr>
            <a:lvl4pPr algn="l" rtl="0" eaLnBrk="0" fontAlgn="base" hangingPunct="0">
              <a:spcBef>
                <a:spcPct val="0"/>
              </a:spcBef>
              <a:spcAft>
                <a:spcPct val="0"/>
              </a:spcAft>
              <a:defRPr sz="4400" b="1">
                <a:solidFill>
                  <a:schemeClr val="bg1"/>
                </a:solidFill>
                <a:latin typeface="Arial" charset="0"/>
                <a:ea typeface="ＭＳ Ｐゴシック" charset="0"/>
              </a:defRPr>
            </a:lvl4pPr>
            <a:lvl5pPr algn="l" rtl="0" eaLnBrk="0" fontAlgn="base" hangingPunct="0">
              <a:spcBef>
                <a:spcPct val="0"/>
              </a:spcBef>
              <a:spcAft>
                <a:spcPct val="0"/>
              </a:spcAft>
              <a:defRPr sz="4400" b="1">
                <a:solidFill>
                  <a:schemeClr val="bg1"/>
                </a:solidFill>
                <a:latin typeface="Arial" charset="0"/>
                <a:ea typeface="ＭＳ Ｐゴシック" charset="0"/>
              </a:defRPr>
            </a:lvl5pPr>
            <a:lvl6pPr marL="457200" algn="l" rtl="0" eaLnBrk="1" fontAlgn="base" hangingPunct="1">
              <a:spcBef>
                <a:spcPct val="0"/>
              </a:spcBef>
              <a:spcAft>
                <a:spcPct val="0"/>
              </a:spcAft>
              <a:defRPr sz="4400" b="1">
                <a:solidFill>
                  <a:schemeClr val="bg1"/>
                </a:solidFill>
                <a:latin typeface="Arial" charset="0"/>
                <a:ea typeface="ＭＳ Ｐゴシック" charset="0"/>
              </a:defRPr>
            </a:lvl6pPr>
            <a:lvl7pPr marL="914400" algn="l" rtl="0" eaLnBrk="1" fontAlgn="base" hangingPunct="1">
              <a:spcBef>
                <a:spcPct val="0"/>
              </a:spcBef>
              <a:spcAft>
                <a:spcPct val="0"/>
              </a:spcAft>
              <a:defRPr sz="4400" b="1">
                <a:solidFill>
                  <a:schemeClr val="bg1"/>
                </a:solidFill>
                <a:latin typeface="Arial" charset="0"/>
                <a:ea typeface="ＭＳ Ｐゴシック" charset="0"/>
              </a:defRPr>
            </a:lvl7pPr>
            <a:lvl8pPr marL="1371600" algn="l" rtl="0" eaLnBrk="1" fontAlgn="base" hangingPunct="1">
              <a:spcBef>
                <a:spcPct val="0"/>
              </a:spcBef>
              <a:spcAft>
                <a:spcPct val="0"/>
              </a:spcAft>
              <a:defRPr sz="4400" b="1">
                <a:solidFill>
                  <a:schemeClr val="bg1"/>
                </a:solidFill>
                <a:latin typeface="Arial" charset="0"/>
                <a:ea typeface="ＭＳ Ｐゴシック" charset="0"/>
              </a:defRPr>
            </a:lvl8pPr>
            <a:lvl9pPr marL="1828800" algn="l" rtl="0" eaLnBrk="1" fontAlgn="base" hangingPunct="1">
              <a:spcBef>
                <a:spcPct val="0"/>
              </a:spcBef>
              <a:spcAft>
                <a:spcPct val="0"/>
              </a:spcAft>
              <a:defRPr sz="4400" b="1">
                <a:solidFill>
                  <a:schemeClr val="bg1"/>
                </a:solidFill>
                <a:latin typeface="Arial" charset="0"/>
                <a:ea typeface="ＭＳ Ｐゴシック" charset="0"/>
              </a:defRPr>
            </a:lvl9pPr>
          </a:lstStyle>
          <a:p>
            <a:pPr algn="ctr">
              <a:defRPr/>
            </a:pPr>
            <a:r>
              <a:rPr lang="en-US" sz="1600" dirty="0">
                <a:latin typeface="Arial" charset="0"/>
                <a:hlinkClick r:id="rId6"/>
              </a:rPr>
              <a:t>http://www.youtube.com/watch?v=N8N5emwY-wE</a:t>
            </a:r>
            <a:endParaRPr lang="en-US" sz="1600" dirty="0">
              <a:solidFill>
                <a:schemeClr val="accent3"/>
              </a:solidFill>
              <a:latin typeface="Arial"/>
              <a:cs typeface="Arial"/>
            </a:endParaRPr>
          </a:p>
        </p:txBody>
      </p:sp>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nvPr>
        </p:nvSpPr>
        <p:spPr bwMode="auto">
          <a:xfrm>
            <a:off x="541338" y="236726"/>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r>
              <a:rPr lang="en-US" dirty="0">
                <a:latin typeface="Optima" charset="0"/>
                <a:cs typeface="Optima" charset="0"/>
              </a:rPr>
              <a:t>Training Cards (cont.)</a:t>
            </a: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 y="2635623"/>
            <a:ext cx="9143998" cy="2680173"/>
          </a:xfrm>
          <a:prstGeom prst="rect">
            <a:avLst/>
          </a:prstGeom>
        </p:spPr>
      </p:pic>
    </p:spTree>
    <p:extLst>
      <p:ext uri="{BB962C8B-B14F-4D97-AF65-F5344CB8AC3E}">
        <p14:creationId xmlns:p14="http://schemas.microsoft.com/office/powerpoint/2010/main" val="1433056571"/>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bwMode="auto">
          <a:xfrm>
            <a:off x="541338" y="221784"/>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r>
              <a:rPr lang="en-US" dirty="0">
                <a:latin typeface="Optima" charset="0"/>
                <a:cs typeface="Optima" charset="0"/>
              </a:rPr>
              <a:t>Training Cards (cont.)</a:t>
            </a: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58947" y="2497893"/>
            <a:ext cx="11103306" cy="3254460"/>
          </a:xfrm>
          <a:prstGeom prst="rect">
            <a:avLst/>
          </a:prstGeom>
        </p:spPr>
      </p:pic>
    </p:spTree>
    <p:extLst>
      <p:ext uri="{BB962C8B-B14F-4D97-AF65-F5344CB8AC3E}">
        <p14:creationId xmlns:p14="http://schemas.microsoft.com/office/powerpoint/2010/main" val="1518525096"/>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bwMode="auto">
          <a:xfrm>
            <a:off x="541338" y="236726"/>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r>
              <a:rPr lang="en-US" dirty="0">
                <a:latin typeface="Optima" charset="0"/>
                <a:cs typeface="Optima" charset="0"/>
              </a:rPr>
              <a:t>Practice			</a:t>
            </a:r>
          </a:p>
        </p:txBody>
      </p:sp>
      <p:pic>
        <p:nvPicPr>
          <p:cNvPr id="2" name="Picture 1" descr="choose training card.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55495" y="2635260"/>
            <a:ext cx="12854990" cy="3767890"/>
          </a:xfrm>
          <a:prstGeom prst="rect">
            <a:avLst/>
          </a:prstGeom>
        </p:spPr>
      </p:pic>
    </p:spTree>
    <p:extLst>
      <p:ext uri="{BB962C8B-B14F-4D97-AF65-F5344CB8AC3E}">
        <p14:creationId xmlns:p14="http://schemas.microsoft.com/office/powerpoint/2010/main" val="400724370"/>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Fair or Foul Play?</a:t>
            </a:r>
            <a:endParaRPr lang="en-US" dirty="0"/>
          </a:p>
        </p:txBody>
      </p:sp>
      <p:pic>
        <p:nvPicPr>
          <p:cNvPr id="6" name="Picture 5"/>
          <p:cNvPicPr>
            <a:picLocks noChangeAspect="1"/>
          </p:cNvPicPr>
          <p:nvPr/>
        </p:nvPicPr>
        <p:blipFill rotWithShape="1">
          <a:blip r:embed="rId3"/>
          <a:srcRect b="37847"/>
          <a:stretch/>
        </p:blipFill>
        <p:spPr>
          <a:xfrm>
            <a:off x="333029" y="1126156"/>
            <a:ext cx="8631677" cy="5731844"/>
          </a:xfrm>
          <a:prstGeom prst="rect">
            <a:avLst/>
          </a:prstGeom>
        </p:spPr>
      </p:pic>
    </p:spTree>
    <p:extLst>
      <p:ext uri="{BB962C8B-B14F-4D97-AF65-F5344CB8AC3E}">
        <p14:creationId xmlns:p14="http://schemas.microsoft.com/office/powerpoint/2010/main" val="3293284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Fair or Foul Play?</a:t>
            </a:r>
            <a:endParaRPr lang="en-US" dirty="0"/>
          </a:p>
        </p:txBody>
      </p:sp>
      <p:pic>
        <p:nvPicPr>
          <p:cNvPr id="5" name="Picture 4"/>
          <p:cNvPicPr>
            <a:picLocks noChangeAspect="1"/>
          </p:cNvPicPr>
          <p:nvPr/>
        </p:nvPicPr>
        <p:blipFill rotWithShape="1">
          <a:blip r:embed="rId3"/>
          <a:srcRect t="62221"/>
          <a:stretch/>
        </p:blipFill>
        <p:spPr>
          <a:xfrm>
            <a:off x="0" y="2648120"/>
            <a:ext cx="9154234" cy="3694928"/>
          </a:xfrm>
          <a:prstGeom prst="rect">
            <a:avLst/>
          </a:prstGeom>
        </p:spPr>
      </p:pic>
    </p:spTree>
    <p:extLst>
      <p:ext uri="{BB962C8B-B14F-4D97-AF65-F5344CB8AC3E}">
        <p14:creationId xmlns:p14="http://schemas.microsoft.com/office/powerpoint/2010/main" val="305273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5" descr="a.jpg"/>
          <p:cNvPicPr>
            <a:picLocks noChangeAspect="1"/>
          </p:cNvPicPr>
          <p:nvPr/>
        </p:nvPicPr>
        <p:blipFill>
          <a:blip r:embed="rId3" cstate="print">
            <a:extLst>
              <a:ext uri="{28A0092B-C50C-407E-A947-70E740481C1C}">
                <a14:useLocalDpi xmlns:a14="http://schemas.microsoft.com/office/drawing/2010/main" val="0"/>
              </a:ext>
            </a:extLst>
          </a:blip>
          <a:srcRect l="30441" r="7317"/>
          <a:stretch>
            <a:fillRect/>
          </a:stretch>
        </p:blipFill>
        <p:spPr bwMode="auto">
          <a:xfrm flipH="1">
            <a:off x="3926075" y="1243350"/>
            <a:ext cx="5232866" cy="56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bwMode="auto">
          <a:xfrm>
            <a:off x="-26921" y="-1"/>
            <a:ext cx="9170921" cy="2525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itle 1"/>
          <p:cNvSpPr>
            <a:spLocks noGrp="1"/>
          </p:cNvSpPr>
          <p:nvPr>
            <p:ph type="title"/>
          </p:nvPr>
        </p:nvSpPr>
        <p:spPr bwMode="auto">
          <a:xfrm>
            <a:off x="428625" y="224960"/>
            <a:ext cx="8258175"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dirty="0">
                <a:latin typeface="Optima" charset="0"/>
                <a:cs typeface="Optima" charset="0"/>
              </a:rPr>
              <a:t>Teachable Moments	</a:t>
            </a:r>
          </a:p>
        </p:txBody>
      </p:sp>
      <p:sp>
        <p:nvSpPr>
          <p:cNvPr id="23555" name="Content Placeholder 2"/>
          <p:cNvSpPr>
            <a:spLocks noGrp="1"/>
          </p:cNvSpPr>
          <p:nvPr>
            <p:ph sz="half" idx="1"/>
          </p:nvPr>
        </p:nvSpPr>
        <p:spPr bwMode="auto">
          <a:xfrm>
            <a:off x="152400" y="2485653"/>
            <a:ext cx="3886200" cy="289317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349250" lvl="1" indent="0" eaLnBrk="1" hangingPunct="1">
              <a:buNone/>
            </a:pPr>
            <a:r>
              <a:rPr lang="en-US" sz="3600" dirty="0" smtClean="0">
                <a:latin typeface="Arial" charset="0"/>
                <a:cs typeface="Arial" charset="0"/>
              </a:rPr>
              <a:t>What are they?</a:t>
            </a:r>
            <a:endParaRPr lang="en-US" sz="3600" dirty="0">
              <a:latin typeface="Arial" charset="0"/>
              <a:cs typeface="Arial" charset="0"/>
            </a:endParaRPr>
          </a:p>
        </p:txBody>
      </p:sp>
    </p:spTree>
    <p:extLst>
      <p:ext uri="{BB962C8B-B14F-4D97-AF65-F5344CB8AC3E}">
        <p14:creationId xmlns:p14="http://schemas.microsoft.com/office/powerpoint/2010/main" val="3270763134"/>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descr="Screen Shot 2013-08-12 at 10.04.43 PM.png"/>
          <p:cNvPicPr>
            <a:picLocks noChangeAspect="1"/>
          </p:cNvPicPr>
          <p:nvPr/>
        </p:nvPicPr>
        <p:blipFill>
          <a:blip r:embed="rId3" cstate="email">
            <a:extLst>
              <a:ext uri="{28A0092B-C50C-407E-A947-70E740481C1C}">
                <a14:useLocalDpi xmlns:a14="http://schemas.microsoft.com/office/drawing/2010/main" val="0"/>
              </a:ext>
            </a:extLst>
          </a:blip>
          <a:srcRect l="10565" r="30283"/>
          <a:stretch>
            <a:fillRect/>
          </a:stretch>
        </p:blipFill>
        <p:spPr bwMode="auto">
          <a:xfrm flipH="1">
            <a:off x="4724400" y="1265238"/>
            <a:ext cx="4419600" cy="559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bwMode="auto">
          <a:xfrm>
            <a:off x="-26921" y="-1"/>
            <a:ext cx="9170921" cy="2525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itle 1"/>
          <p:cNvSpPr>
            <a:spLocks noGrp="1"/>
          </p:cNvSpPr>
          <p:nvPr>
            <p:ph type="title"/>
          </p:nvPr>
        </p:nvSpPr>
        <p:spPr bwMode="auto">
          <a:xfrm>
            <a:off x="443754" y="239901"/>
            <a:ext cx="8520952"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dirty="0">
                <a:latin typeface="Optima" charset="0"/>
                <a:cs typeface="Optima" charset="0"/>
              </a:rPr>
              <a:t>What do you do?			</a:t>
            </a:r>
          </a:p>
        </p:txBody>
      </p:sp>
      <p:sp>
        <p:nvSpPr>
          <p:cNvPr id="60420" name="Content Placeholder 2"/>
          <p:cNvSpPr>
            <a:spLocks noGrp="1"/>
          </p:cNvSpPr>
          <p:nvPr>
            <p:ph idx="1"/>
          </p:nvPr>
        </p:nvSpPr>
        <p:spPr bwMode="auto">
          <a:xfrm>
            <a:off x="457200" y="2693988"/>
            <a:ext cx="4114800" cy="38592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Wingdings" charset="0"/>
              <a:buNone/>
              <a:defRPr/>
            </a:pPr>
            <a:r>
              <a:rPr lang="en-US" sz="2800" dirty="0" smtClean="0">
                <a:latin typeface="Arial" charset="0"/>
                <a:cs typeface="Arial" charset="0"/>
              </a:rPr>
              <a:t>“Locker Room Chatter” Teachable Moment</a:t>
            </a:r>
            <a:endParaRPr lang="en-US" sz="2800" dirty="0">
              <a:latin typeface="Arial" charset="0"/>
              <a:cs typeface="Arial" charset="0"/>
            </a:endParaRPr>
          </a:p>
        </p:txBody>
      </p:sp>
    </p:spTree>
    <p:extLst>
      <p:ext uri="{BB962C8B-B14F-4D97-AF65-F5344CB8AC3E}">
        <p14:creationId xmlns:p14="http://schemas.microsoft.com/office/powerpoint/2010/main" val="2451278487"/>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p:cNvSpPr>
            <a:spLocks noGrp="1"/>
          </p:cNvSpPr>
          <p:nvPr>
            <p:ph type="ctrTitle"/>
          </p:nvPr>
        </p:nvSpPr>
        <p:spPr bwMode="auto">
          <a:xfrm>
            <a:off x="412750" y="1947863"/>
            <a:ext cx="8228013" cy="11747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defRPr/>
            </a:pPr>
            <a:r>
              <a:rPr lang="en-US" dirty="0"/>
              <a:t>Thank you!</a:t>
            </a:r>
          </a:p>
        </p:txBody>
      </p:sp>
      <p:sp>
        <p:nvSpPr>
          <p:cNvPr id="97282" name="Content Placeholder 2"/>
          <p:cNvSpPr>
            <a:spLocks noGrp="1"/>
          </p:cNvSpPr>
          <p:nvPr>
            <p:ph type="subTitle" idx="1"/>
          </p:nvPr>
        </p:nvSpPr>
        <p:spPr bwMode="auto">
          <a:xfrm>
            <a:off x="442913" y="3257174"/>
            <a:ext cx="8228012" cy="106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475"/>
              </a:spcBef>
            </a:pPr>
            <a:r>
              <a:rPr lang="en-US" sz="2800" dirty="0" smtClean="0">
                <a:solidFill>
                  <a:srgbClr val="F58220"/>
                </a:solidFill>
                <a:latin typeface="Arial Black" charset="0"/>
                <a:cs typeface="Optima" charset="0"/>
              </a:rPr>
              <a:t>For more info – go to:</a:t>
            </a:r>
          </a:p>
          <a:p>
            <a:pPr eaLnBrk="1" hangingPunct="1">
              <a:spcBef>
                <a:spcPts val="475"/>
              </a:spcBef>
            </a:pPr>
            <a:r>
              <a:rPr lang="en-US" sz="2800" dirty="0" smtClean="0">
                <a:solidFill>
                  <a:srgbClr val="F58220"/>
                </a:solidFill>
                <a:latin typeface="Arial Black" charset="0"/>
                <a:cs typeface="Optima" charset="0"/>
              </a:rPr>
              <a:t>www.CoachesCorner.org</a:t>
            </a:r>
          </a:p>
        </p:txBody>
      </p:sp>
    </p:spTree>
    <p:extLst>
      <p:ext uri="{BB962C8B-B14F-4D97-AF65-F5344CB8AC3E}">
        <p14:creationId xmlns:p14="http://schemas.microsoft.com/office/powerpoint/2010/main" val="1523109068"/>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bwMode="auto">
          <a:xfrm>
            <a:off x="444500" y="225425"/>
            <a:ext cx="8520113"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dirty="0">
                <a:latin typeface="Optima" charset="0"/>
                <a:cs typeface="Optima" charset="0"/>
              </a:rPr>
              <a:t>What is </a:t>
            </a:r>
            <a:r>
              <a:rPr lang="en-US" i="1" dirty="0">
                <a:latin typeface="Optima" charset="0"/>
                <a:cs typeface="Optima" charset="0"/>
              </a:rPr>
              <a:t>Coaching Boys </a:t>
            </a:r>
            <a:r>
              <a:rPr lang="en-US" i="1" dirty="0" smtClean="0">
                <a:latin typeface="Optima" charset="0"/>
                <a:cs typeface="Optima" charset="0"/>
              </a:rPr>
              <a:t>into </a:t>
            </a:r>
            <a:r>
              <a:rPr lang="en-US" i="1" dirty="0">
                <a:latin typeface="Optima" charset="0"/>
                <a:cs typeface="Optima" charset="0"/>
              </a:rPr>
              <a:t>Men</a:t>
            </a:r>
            <a:r>
              <a:rPr lang="en-US" dirty="0">
                <a:latin typeface="Optima" charset="0"/>
                <a:cs typeface="Optima" charset="0"/>
              </a:rPr>
              <a:t>?</a:t>
            </a:r>
          </a:p>
        </p:txBody>
      </p:sp>
      <p:sp>
        <p:nvSpPr>
          <p:cNvPr id="21506" name="Content Placeholder 2"/>
          <p:cNvSpPr>
            <a:spLocks noGrp="1"/>
          </p:cNvSpPr>
          <p:nvPr>
            <p:ph idx="1"/>
          </p:nvPr>
        </p:nvSpPr>
        <p:spPr bwMode="auto">
          <a:xfrm>
            <a:off x="533399" y="2456017"/>
            <a:ext cx="8398727" cy="3859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 typeface="Wingdings" charset="0"/>
              <a:buNone/>
            </a:pPr>
            <a:r>
              <a:rPr lang="en-US" dirty="0">
                <a:latin typeface="Arial" charset="0"/>
                <a:cs typeface="Arial" charset="0"/>
              </a:rPr>
              <a:t>Builds strong teams and fosters healthy relationships among athletes and their </a:t>
            </a:r>
            <a:r>
              <a:rPr lang="en-US" dirty="0" smtClean="0">
                <a:latin typeface="Arial" charset="0"/>
                <a:cs typeface="Arial" charset="0"/>
              </a:rPr>
              <a:t>peers </a:t>
            </a:r>
          </a:p>
          <a:p>
            <a:pPr lvl="1">
              <a:buFont typeface="Wingdings" charset="0"/>
              <a:buChar char="§"/>
            </a:pPr>
            <a:r>
              <a:rPr lang="en-US" dirty="0" smtClean="0">
                <a:latin typeface="Arial" charset="0"/>
                <a:cs typeface="Arial" charset="0"/>
              </a:rPr>
              <a:t>Builds trust and sets expectations for acceptable behavior</a:t>
            </a:r>
            <a:endParaRPr lang="en-US" altLang="ja-JP" dirty="0" smtClean="0">
              <a:latin typeface="Arial" charset="0"/>
              <a:cs typeface="Arial" charset="0"/>
            </a:endParaRPr>
          </a:p>
          <a:p>
            <a:pPr lvl="1">
              <a:buFont typeface="Wingdings" charset="0"/>
              <a:buChar char="§"/>
            </a:pPr>
            <a:r>
              <a:rPr lang="en-US" dirty="0" smtClean="0">
                <a:latin typeface="Arial" charset="0"/>
                <a:cs typeface="Arial" charset="0"/>
              </a:rPr>
              <a:t>Defines </a:t>
            </a:r>
            <a:r>
              <a:rPr lang="en-US" dirty="0">
                <a:latin typeface="Arial" charset="0"/>
                <a:cs typeface="Arial" charset="0"/>
              </a:rPr>
              <a:t>abusive behaviors and teaches healthy relationship </a:t>
            </a:r>
            <a:r>
              <a:rPr lang="en-US" dirty="0" smtClean="0">
                <a:latin typeface="Arial" charset="0"/>
                <a:cs typeface="Arial" charset="0"/>
              </a:rPr>
              <a:t>skills </a:t>
            </a:r>
            <a:endParaRPr lang="en-US" dirty="0">
              <a:latin typeface="Arial" charset="0"/>
              <a:cs typeface="Arial" charset="0"/>
            </a:endParaRPr>
          </a:p>
          <a:p>
            <a:pPr lvl="1">
              <a:buFont typeface="Wingdings" charset="0"/>
              <a:buChar char="§"/>
            </a:pPr>
            <a:r>
              <a:rPr lang="en-US" dirty="0">
                <a:latin typeface="Arial" charset="0"/>
                <a:cs typeface="Arial" charset="0"/>
              </a:rPr>
              <a:t>Leverages coaches</a:t>
            </a:r>
            <a:r>
              <a:rPr lang="ja-JP" altLang="en-US" dirty="0">
                <a:latin typeface="Arial" charset="0"/>
                <a:cs typeface="Arial" charset="0"/>
              </a:rPr>
              <a:t>’</a:t>
            </a:r>
            <a:r>
              <a:rPr lang="en-US" altLang="ja-JP" dirty="0">
                <a:latin typeface="Arial" charset="0"/>
                <a:cs typeface="Arial" charset="0"/>
              </a:rPr>
              <a:t> influence as role models to their </a:t>
            </a:r>
            <a:r>
              <a:rPr lang="en-US" altLang="ja-JP" dirty="0" smtClean="0">
                <a:latin typeface="Arial" charset="0"/>
                <a:cs typeface="Arial" charset="0"/>
              </a:rPr>
              <a:t>athletes</a:t>
            </a:r>
          </a:p>
          <a:p>
            <a:pPr>
              <a:buFont typeface="Wingdings" charset="0"/>
              <a:buNone/>
            </a:pPr>
            <a:r>
              <a:rPr lang="en-US" dirty="0" smtClean="0">
                <a:latin typeface="Arial" charset="0"/>
                <a:cs typeface="Arial" charset="0"/>
              </a:rPr>
              <a:t>Fits </a:t>
            </a:r>
            <a:r>
              <a:rPr lang="en-US" dirty="0">
                <a:latin typeface="Arial" charset="0"/>
                <a:cs typeface="Arial" charset="0"/>
              </a:rPr>
              <a:t>into the sports season</a:t>
            </a:r>
            <a:endParaRPr lang="en-US" dirty="0" smtClean="0">
              <a:latin typeface="Arial" charset="0"/>
              <a:cs typeface="Arial" charset="0"/>
            </a:endParaRPr>
          </a:p>
          <a:p>
            <a:pPr lvl="1">
              <a:buFont typeface="Wingdings" charset="0"/>
              <a:buChar char="§"/>
            </a:pPr>
            <a:r>
              <a:rPr lang="en-US" dirty="0" smtClean="0">
                <a:latin typeface="Arial" charset="0"/>
                <a:cs typeface="Arial" charset="0"/>
              </a:rPr>
              <a:t>12 “mini-training” lessons just 15 min. </a:t>
            </a:r>
            <a:r>
              <a:rPr lang="en-US" dirty="0">
                <a:latin typeface="Arial" charset="0"/>
                <a:cs typeface="Arial" charset="0"/>
              </a:rPr>
              <a:t>discussion per </a:t>
            </a:r>
            <a:r>
              <a:rPr lang="en-US" dirty="0" smtClean="0">
                <a:latin typeface="Arial" charset="0"/>
                <a:cs typeface="Arial" charset="0"/>
              </a:rPr>
              <a:t>week</a:t>
            </a:r>
          </a:p>
          <a:p>
            <a:pPr lvl="1">
              <a:buFont typeface="Wingdings" charset="0"/>
              <a:buChar char="§"/>
            </a:pPr>
            <a:r>
              <a:rPr lang="en-US" dirty="0" smtClean="0">
                <a:latin typeface="Arial" charset="0"/>
                <a:cs typeface="Arial" charset="0"/>
              </a:rPr>
              <a:t>Choose any day of the week to conduct the training</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1506">
                                            <p:txEl>
                                              <p:pRg st="2" end="2"/>
                                            </p:txEl>
                                          </p:spTgt>
                                        </p:tgtEl>
                                        <p:attrNameLst>
                                          <p:attrName>style.visibility</p:attrName>
                                        </p:attrNameLst>
                                      </p:cBhvr>
                                      <p:to>
                                        <p:strVal val="visible"/>
                                      </p:to>
                                    </p:set>
                                    <p:animEffect transition="in" filter="fade">
                                      <p:cBhvr>
                                        <p:cTn id="7" dur="500"/>
                                        <p:tgtEl>
                                          <p:spTgt spid="2150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506">
                                            <p:txEl>
                                              <p:pRg st="1" end="1"/>
                                            </p:txEl>
                                          </p:spTgt>
                                        </p:tgtEl>
                                        <p:attrNameLst>
                                          <p:attrName>style.visibility</p:attrName>
                                        </p:attrNameLst>
                                      </p:cBhvr>
                                      <p:to>
                                        <p:strVal val="visible"/>
                                      </p:to>
                                    </p:set>
                                    <p:animEffect transition="in" filter="fade">
                                      <p:cBhvr>
                                        <p:cTn id="12" dur="500"/>
                                        <p:tgtEl>
                                          <p:spTgt spid="21506">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1506">
                                            <p:txEl>
                                              <p:pRg st="3" end="3"/>
                                            </p:txEl>
                                          </p:spTgt>
                                        </p:tgtEl>
                                        <p:attrNameLst>
                                          <p:attrName>style.visibility</p:attrName>
                                        </p:attrNameLst>
                                      </p:cBhvr>
                                      <p:to>
                                        <p:strVal val="visible"/>
                                      </p:to>
                                    </p:set>
                                    <p:animEffect transition="in" filter="fade">
                                      <p:cBhvr>
                                        <p:cTn id="15" dur="500"/>
                                        <p:tgtEl>
                                          <p:spTgt spid="21506">
                                            <p:txEl>
                                              <p:pRg st="3" end="3"/>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21506">
                                            <p:txEl>
                                              <p:pRg st="5" end="5"/>
                                            </p:txEl>
                                          </p:spTgt>
                                        </p:tgtEl>
                                        <p:attrNameLst>
                                          <p:attrName>style.visibility</p:attrName>
                                        </p:attrNameLst>
                                      </p:cBhvr>
                                      <p:to>
                                        <p:strVal val="visible"/>
                                      </p:to>
                                    </p:set>
                                    <p:animEffect transition="in" filter="fade">
                                      <p:cBhvr>
                                        <p:cTn id="20" dur="500"/>
                                        <p:tgtEl>
                                          <p:spTgt spid="21506">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1506">
                                            <p:txEl>
                                              <p:pRg st="6" end="6"/>
                                            </p:txEl>
                                          </p:spTgt>
                                        </p:tgtEl>
                                        <p:attrNameLst>
                                          <p:attrName>style.visibility</p:attrName>
                                        </p:attrNameLst>
                                      </p:cBhvr>
                                      <p:to>
                                        <p:strVal val="visible"/>
                                      </p:to>
                                    </p:set>
                                    <p:animEffect transition="in" filter="fade">
                                      <p:cBhvr>
                                        <p:cTn id="23" dur="500"/>
                                        <p:tgtEl>
                                          <p:spTgt spid="2150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541338" y="341313"/>
            <a:ext cx="8229600" cy="1143000"/>
          </a:xfrm>
        </p:spPr>
        <p:txBody>
          <a:bodyPr/>
          <a:lstStyle/>
          <a:p>
            <a:pPr eaLnBrk="1" hangingPunct="1">
              <a:defRPr/>
            </a:pPr>
            <a:r>
              <a:rPr lang="en-US" dirty="0" smtClean="0">
                <a:cs typeface="+mj-cs"/>
              </a:rPr>
              <a:t>Agree, Disagree, Unsure	</a:t>
            </a:r>
            <a:endParaRPr lang="en-US" dirty="0">
              <a:cs typeface="+mj-cs"/>
            </a:endParaRPr>
          </a:p>
        </p:txBody>
      </p:sp>
      <p:pic>
        <p:nvPicPr>
          <p:cNvPr id="2" name="Picture 1" descr="p6.png"/>
          <p:cNvPicPr>
            <a:picLocks noChangeAspect="1"/>
          </p:cNvPicPr>
          <p:nvPr/>
        </p:nvPicPr>
        <p:blipFill rotWithShape="1">
          <a:blip r:embed="rId3" cstate="email">
            <a:extLst>
              <a:ext uri="{28A0092B-C50C-407E-A947-70E740481C1C}">
                <a14:useLocalDpi xmlns:a14="http://schemas.microsoft.com/office/drawing/2010/main" val="0"/>
              </a:ext>
            </a:extLst>
          </a:blip>
          <a:srcRect r="1634"/>
          <a:stretch/>
        </p:blipFill>
        <p:spPr>
          <a:xfrm>
            <a:off x="149410" y="2663265"/>
            <a:ext cx="8994590" cy="2654808"/>
          </a:xfrm>
          <a:prstGeom prst="rect">
            <a:avLst/>
          </a:prstGeom>
        </p:spPr>
      </p:pic>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a:off x="1917570" y="1784634"/>
            <a:ext cx="5595594" cy="5185551"/>
          </a:xfrm>
          <a:prstGeom prst="rect">
            <a:avLst/>
          </a:prstGeom>
        </p:spPr>
      </p:pic>
      <p:sp>
        <p:nvSpPr>
          <p:cNvPr id="2" name="Title 1"/>
          <p:cNvSpPr>
            <a:spLocks noGrp="1"/>
          </p:cNvSpPr>
          <p:nvPr>
            <p:ph type="title"/>
          </p:nvPr>
        </p:nvSpPr>
        <p:spPr>
          <a:xfrm>
            <a:off x="442913" y="415451"/>
            <a:ext cx="8258175" cy="1135062"/>
          </a:xfrm>
        </p:spPr>
        <p:txBody>
          <a:bodyPr/>
          <a:lstStyle/>
          <a:p>
            <a:r>
              <a:rPr lang="en-US" b="1" dirty="0"/>
              <a:t>Leveraging the Power of Sports:</a:t>
            </a:r>
            <a:br>
              <a:rPr lang="en-US" b="1" dirty="0"/>
            </a:br>
            <a:r>
              <a:rPr lang="en-US" b="1" dirty="0"/>
              <a:t>CBIM Guiding Principals</a:t>
            </a:r>
            <a:br>
              <a:rPr lang="en-US" b="1" dirty="0"/>
            </a:br>
            <a:endParaRPr lang="en-US" dirty="0"/>
          </a:p>
        </p:txBody>
      </p:sp>
    </p:spTree>
    <p:extLst>
      <p:ext uri="{BB962C8B-B14F-4D97-AF65-F5344CB8AC3E}">
        <p14:creationId xmlns:p14="http://schemas.microsoft.com/office/powerpoint/2010/main" val="14222266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descr="200180198-001_5.jpg"/>
          <p:cNvPicPr>
            <a:picLocks noChangeAspect="1"/>
          </p:cNvPicPr>
          <p:nvPr/>
        </p:nvPicPr>
        <p:blipFill>
          <a:blip r:embed="rId3" cstate="email">
            <a:extLst>
              <a:ext uri="{28A0092B-C50C-407E-A947-70E740481C1C}">
                <a14:useLocalDpi xmlns:a14="http://schemas.microsoft.com/office/drawing/2010/main" val="0"/>
              </a:ext>
            </a:extLst>
          </a:blip>
          <a:srcRect l="9705" b="17442"/>
          <a:stretch>
            <a:fillRect/>
          </a:stretch>
        </p:blipFill>
        <p:spPr bwMode="auto">
          <a:xfrm flipH="1">
            <a:off x="0" y="1295400"/>
            <a:ext cx="9144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flipV="1">
            <a:off x="0" y="-2"/>
            <a:ext cx="9143999" cy="6857999"/>
          </a:xfrm>
          <a:prstGeom prst="rect">
            <a:avLst/>
          </a:prstGeom>
          <a:gradFill flip="none" rotWithShape="1">
            <a:gsLst>
              <a:gs pos="23000">
                <a:schemeClr val="tx2">
                  <a:alpha val="43000"/>
                </a:schemeClr>
              </a:gs>
              <a:gs pos="57000">
                <a:schemeClr val="bg1">
                  <a:alpha val="0"/>
                </a:schemeClr>
              </a:gs>
            </a:gsLst>
            <a:lin ang="618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rial"/>
            </a:endParaRPr>
          </a:p>
        </p:txBody>
      </p:sp>
      <p:pic>
        <p:nvPicPr>
          <p:cNvPr id="9" name="Picture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bwMode="auto">
          <a:xfrm>
            <a:off x="-26921" y="-1"/>
            <a:ext cx="9170921" cy="2525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dirty="0">
                <a:latin typeface="Optima" charset="0"/>
                <a:cs typeface="Optima" charset="0"/>
              </a:rPr>
              <a:t>Building Strong Teams	</a:t>
            </a:r>
          </a:p>
        </p:txBody>
      </p:sp>
      <p:sp>
        <p:nvSpPr>
          <p:cNvPr id="13" name="Oval 12"/>
          <p:cNvSpPr/>
          <p:nvPr/>
        </p:nvSpPr>
        <p:spPr>
          <a:xfrm>
            <a:off x="3962400" y="3276600"/>
            <a:ext cx="4419600" cy="4419600"/>
          </a:xfrm>
          <a:prstGeom prst="ellipse">
            <a:avLst/>
          </a:prstGeom>
          <a:gradFill flip="none" rotWithShape="1">
            <a:gsLst>
              <a:gs pos="16000">
                <a:schemeClr val="tx2">
                  <a:alpha val="47000"/>
                </a:schemeClr>
              </a:gs>
              <a:gs pos="100000">
                <a:srgbClr val="FFFFFF">
                  <a:alpha val="0"/>
                </a:srgbClr>
              </a:gs>
            </a:gsLst>
            <a:lin ang="166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smtClean="0">
                <a:latin typeface="Optima"/>
                <a:cs typeface="Optima"/>
              </a:rPr>
              <a:t>COACHES</a:t>
            </a:r>
          </a:p>
          <a:p>
            <a:pPr algn="ctr">
              <a:defRPr/>
            </a:pPr>
            <a:r>
              <a:rPr lang="en-US" sz="3600" b="1" dirty="0" smtClean="0">
                <a:latin typeface="Optima"/>
                <a:cs typeface="Optima"/>
              </a:rPr>
              <a:t>ARE </a:t>
            </a:r>
            <a:r>
              <a:rPr lang="en-US" sz="3600" b="1" dirty="0">
                <a:latin typeface="Optima"/>
                <a:cs typeface="Optima"/>
              </a:rPr>
              <a:t>CRITICAL</a:t>
            </a:r>
          </a:p>
        </p:txBody>
      </p:sp>
      <p:graphicFrame>
        <p:nvGraphicFramePr>
          <p:cNvPr id="10" name="Content Placeholder 3"/>
          <p:cNvGraphicFramePr>
            <a:graphicFrameLocks/>
          </p:cNvGraphicFramePr>
          <p:nvPr>
            <p:extLst>
              <p:ext uri="{D42A27DB-BD31-4B8C-83A1-F6EECF244321}">
                <p14:modId xmlns:p14="http://schemas.microsoft.com/office/powerpoint/2010/main" val="110388899"/>
              </p:ext>
            </p:extLst>
          </p:nvPr>
        </p:nvGraphicFramePr>
        <p:xfrm>
          <a:off x="1" y="1906857"/>
          <a:ext cx="4170556" cy="32338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descr="2 teenagers issue 1 connect P2P.JPG"/>
          <p:cNvPicPr>
            <a:picLocks noChangeAspect="1"/>
          </p:cNvPicPr>
          <p:nvPr/>
        </p:nvPicPr>
        <p:blipFill>
          <a:blip r:embed="rId3" cstate="email">
            <a:extLst>
              <a:ext uri="{28A0092B-C50C-407E-A947-70E740481C1C}">
                <a14:useLocalDpi xmlns:a14="http://schemas.microsoft.com/office/drawing/2010/main" val="0"/>
              </a:ext>
            </a:extLst>
          </a:blip>
          <a:srcRect r="1111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flipH="1" flipV="1">
            <a:off x="0" y="149410"/>
            <a:ext cx="9125692" cy="6708583"/>
          </a:xfrm>
          <a:prstGeom prst="rect">
            <a:avLst/>
          </a:prstGeom>
          <a:gradFill flip="none" rotWithShape="1">
            <a:gsLst>
              <a:gs pos="5000">
                <a:schemeClr val="tx2">
                  <a:alpha val="32000"/>
                </a:schemeClr>
              </a:gs>
              <a:gs pos="49000">
                <a:schemeClr val="bg1">
                  <a:alpha val="0"/>
                </a:schemeClr>
              </a:gs>
            </a:gsLst>
            <a:lin ang="666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rial"/>
            </a:endParaRPr>
          </a:p>
        </p:txBody>
      </p:sp>
      <p:sp>
        <p:nvSpPr>
          <p:cNvPr id="38915" name="Content Placeholder 2"/>
          <p:cNvSpPr>
            <a:spLocks noGrp="1"/>
          </p:cNvSpPr>
          <p:nvPr>
            <p:ph idx="4294967295"/>
          </p:nvPr>
        </p:nvSpPr>
        <p:spPr bwMode="auto">
          <a:xfrm>
            <a:off x="802850" y="5046321"/>
            <a:ext cx="4884272" cy="9258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marL="0" indent="0" algn="ctr" eaLnBrk="1" hangingPunct="1">
              <a:buFont typeface="Wingdings" charset="0"/>
              <a:buNone/>
            </a:pPr>
            <a:r>
              <a:rPr lang="en-US" sz="5400" b="1" dirty="0" smtClean="0">
                <a:solidFill>
                  <a:srgbClr val="F58220"/>
                </a:solidFill>
                <a:latin typeface="Arial" charset="0"/>
                <a:cs typeface="Arial" charset="0"/>
              </a:rPr>
              <a:t>Relationships</a:t>
            </a:r>
          </a:p>
          <a:p>
            <a:pPr marL="0" indent="0" algn="ctr" eaLnBrk="1" hangingPunct="1">
              <a:buFont typeface="Wingdings" charset="0"/>
              <a:buNone/>
            </a:pPr>
            <a:r>
              <a:rPr lang="en-US" sz="5400" b="1" dirty="0" smtClean="0">
                <a:solidFill>
                  <a:srgbClr val="F58220"/>
                </a:solidFill>
                <a:latin typeface="Arial" charset="0"/>
                <a:cs typeface="Arial" charset="0"/>
              </a:rPr>
              <a:t>Matter </a:t>
            </a:r>
            <a:endParaRPr lang="en-US" sz="5400" b="1" dirty="0">
              <a:solidFill>
                <a:srgbClr val="F58220"/>
              </a:solidFill>
              <a:latin typeface="Arial" charset="0"/>
              <a:cs typeface="Arial" charset="0"/>
            </a:endParaRPr>
          </a:p>
        </p:txBody>
      </p:sp>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descr="3_Teens_texting_Large.jpg"/>
          <p:cNvPicPr>
            <a:picLocks noChangeAspect="1"/>
          </p:cNvPicPr>
          <p:nvPr/>
        </p:nvPicPr>
        <p:blipFill>
          <a:blip r:embed="rId3" cstate="email">
            <a:extLst>
              <a:ext uri="{28A0092B-C50C-407E-A947-70E740481C1C}">
                <a14:useLocalDpi xmlns:a14="http://schemas.microsoft.com/office/drawing/2010/main" val="0"/>
              </a:ext>
            </a:extLst>
          </a:blip>
          <a:srcRect l="21379" r="17442"/>
          <a:stretch>
            <a:fillRect/>
          </a:stretch>
        </p:blipFill>
        <p:spPr bwMode="auto">
          <a:xfrm>
            <a:off x="0" y="1717675"/>
            <a:ext cx="4751388" cy="515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bwMode="auto">
          <a:xfrm>
            <a:off x="-26921" y="-1"/>
            <a:ext cx="9170921" cy="2525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3"/>
          <p:cNvSpPr>
            <a:spLocks noGrp="1" noChangeArrowheads="1"/>
          </p:cNvSpPr>
          <p:nvPr>
            <p:ph idx="1"/>
          </p:nvPr>
        </p:nvSpPr>
        <p:spPr bwMode="auto">
          <a:xfrm>
            <a:off x="5181600" y="1995488"/>
            <a:ext cx="3581400" cy="441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296863" lvl="1" indent="0" eaLnBrk="1" hangingPunct="1">
              <a:spcAft>
                <a:spcPts val="1200"/>
              </a:spcAft>
              <a:buFont typeface="Wingdings" charset="0"/>
              <a:buNone/>
            </a:pPr>
            <a:r>
              <a:rPr lang="en-US" sz="3600">
                <a:latin typeface="Arial" charset="0"/>
                <a:cs typeface="Optima" charset="0"/>
              </a:rPr>
              <a:t> Verbal</a:t>
            </a:r>
          </a:p>
          <a:p>
            <a:pPr marL="296863" lvl="1" indent="0" eaLnBrk="1" hangingPunct="1">
              <a:spcAft>
                <a:spcPts val="1200"/>
              </a:spcAft>
              <a:buFont typeface="Wingdings" charset="0"/>
              <a:buNone/>
            </a:pPr>
            <a:r>
              <a:rPr lang="en-US" sz="3600">
                <a:latin typeface="Arial" charset="0"/>
                <a:cs typeface="Optima" charset="0"/>
              </a:rPr>
              <a:t> Physical</a:t>
            </a:r>
          </a:p>
          <a:p>
            <a:pPr marL="296863" lvl="1" indent="0" eaLnBrk="1" hangingPunct="1">
              <a:spcAft>
                <a:spcPts val="1200"/>
              </a:spcAft>
              <a:buFont typeface="Wingdings" charset="0"/>
              <a:buNone/>
            </a:pPr>
            <a:r>
              <a:rPr lang="en-US" sz="3600">
                <a:latin typeface="Arial" charset="0"/>
                <a:cs typeface="Optima" charset="0"/>
              </a:rPr>
              <a:t> Emotional</a:t>
            </a:r>
          </a:p>
          <a:p>
            <a:pPr marL="296863" lvl="1" indent="0" eaLnBrk="1" hangingPunct="1">
              <a:spcAft>
                <a:spcPts val="1200"/>
              </a:spcAft>
              <a:buFont typeface="Wingdings" charset="0"/>
              <a:buNone/>
            </a:pPr>
            <a:r>
              <a:rPr lang="en-US" sz="3600">
                <a:latin typeface="Arial" charset="0"/>
                <a:cs typeface="Optima" charset="0"/>
              </a:rPr>
              <a:t> Sexual</a:t>
            </a:r>
          </a:p>
        </p:txBody>
      </p:sp>
      <p:sp>
        <p:nvSpPr>
          <p:cNvPr id="40964" name="Title 1"/>
          <p:cNvSpPr>
            <a:spLocks noGrp="1"/>
          </p:cNvSpPr>
          <p:nvPr>
            <p:ph type="title"/>
          </p:nvPr>
        </p:nvSpPr>
        <p:spPr bwMode="auto">
          <a:xfrm>
            <a:off x="444500" y="225425"/>
            <a:ext cx="8520113"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a:latin typeface="Optima" charset="0"/>
                <a:cs typeface="Optima" charset="0"/>
              </a:rPr>
              <a:t>Abusive Relationship Behaviors</a:t>
            </a:r>
          </a:p>
        </p:txBody>
      </p:sp>
    </p:spTree>
  </p:cSld>
  <p:clrMapOvr>
    <a:masterClrMapping/>
  </p:clrMapOvr>
  <p:transition spd="med">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Genesis">
  <a:themeElements>
    <a:clrScheme name="Coaching 1">
      <a:dk1>
        <a:srgbClr val="595959"/>
      </a:dk1>
      <a:lt1>
        <a:srgbClr val="FFFFFF"/>
      </a:lt1>
      <a:dk2>
        <a:srgbClr val="000000"/>
      </a:dk2>
      <a:lt2>
        <a:srgbClr val="A7C3E8"/>
      </a:lt2>
      <a:accent1>
        <a:srgbClr val="F58220"/>
      </a:accent1>
      <a:accent2>
        <a:srgbClr val="FFD400"/>
      </a:accent2>
      <a:accent3>
        <a:srgbClr val="1B58A8"/>
      </a:accent3>
      <a:accent4>
        <a:srgbClr val="FE5400"/>
      </a:accent4>
      <a:accent5>
        <a:srgbClr val="6797D9"/>
      </a:accent5>
      <a:accent6>
        <a:srgbClr val="A7C3E8"/>
      </a:accent6>
      <a:hlink>
        <a:srgbClr val="1B58A8"/>
      </a:hlink>
      <a:folHlink>
        <a:srgbClr val="1B58A8"/>
      </a:folHlink>
    </a:clrScheme>
    <a:fontScheme name="Genesis">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Genesis">
      <a:fillStyleLst>
        <a:solidFill>
          <a:schemeClr val="phClr"/>
        </a:solidFill>
        <a:gradFill rotWithShape="1">
          <a:gsLst>
            <a:gs pos="0">
              <a:schemeClr val="phClr">
                <a:tint val="100000"/>
                <a:shade val="70000"/>
                <a:satMod val="100000"/>
                <a:greenMod val="110000"/>
              </a:schemeClr>
            </a:gs>
            <a:gs pos="75000">
              <a:schemeClr val="phClr">
                <a:tint val="40000"/>
                <a:satMod val="150000"/>
                <a:redMod val="100000"/>
                <a:blueMod val="100000"/>
              </a:schemeClr>
            </a:gs>
            <a:gs pos="100000">
              <a:schemeClr val="phClr">
                <a:tint val="60000"/>
                <a:satMod val="120000"/>
                <a:redMod val="100000"/>
                <a:blueMod val="100000"/>
              </a:schemeClr>
            </a:gs>
          </a:gsLst>
          <a:path path="circle">
            <a:fillToRect l="25000" t="25000" r="5000" b="5000"/>
          </a:path>
        </a:gradFill>
        <a:gradFill rotWithShape="1">
          <a:gsLst>
            <a:gs pos="0">
              <a:schemeClr val="phClr">
                <a:tint val="50000"/>
                <a:shade val="100000"/>
                <a:alpha val="100000"/>
                <a:satMod val="150000"/>
              </a:schemeClr>
            </a:gs>
            <a:gs pos="40000">
              <a:schemeClr val="phClr">
                <a:tint val="70000"/>
                <a:shade val="100000"/>
                <a:alpha val="100000"/>
                <a:satMod val="150000"/>
              </a:schemeClr>
            </a:gs>
            <a:gs pos="100000">
              <a:schemeClr val="phClr">
                <a:shade val="90000"/>
                <a:satMod val="110000"/>
              </a:schemeClr>
            </a:gs>
          </a:gsLst>
          <a:lin ang="5400000" scaled="0"/>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a:effectStyle>
        <a:effectStyle>
          <a:effectLst>
            <a:innerShdw blurRad="50800" dist="25400" dir="13500000">
              <a:srgbClr val="000000">
                <a:alpha val="75000"/>
              </a:srgbClr>
            </a:innerShdw>
            <a:reflection blurRad="101600" stA="40000" endPos="50000" dist="63500" dir="5400000" fadeDir="7200000" sy="-100000" kx="300000" rotWithShape="0"/>
          </a:effectLst>
          <a:scene3d>
            <a:camera prst="orthographicFront">
              <a:rot lat="0" lon="0" rev="0"/>
            </a:camera>
            <a:lightRig rig="chilly" dir="tr">
              <a:rot lat="0" lon="0" rev="1200000"/>
            </a:lightRig>
          </a:scene3d>
          <a:sp3d prstMaterial="plastic">
            <a:bevelT w="0" h="0"/>
          </a:sp3d>
        </a:effectStyle>
      </a:effectStyleLst>
      <a:bgFillStyleLst>
        <a:blipFill rotWithShape="1">
          <a:blip xmlns:r="http://schemas.openxmlformats.org/officeDocument/2006/relationships" r:embed="rId1"/>
          <a:stretch/>
        </a:blipFill>
        <a:blipFill rotWithShape="1">
          <a:blip xmlns:r="http://schemas.openxmlformats.org/officeDocument/2006/relationships" r:embed="rId2"/>
          <a:stretch/>
        </a:blipFill>
        <a:blipFill rotWithShape="1">
          <a:blip xmlns:r="http://schemas.openxmlformats.org/officeDocument/2006/relationships" r:embed="rId3"/>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test.ppt</Template>
  <TotalTime>27760</TotalTime>
  <Words>6086</Words>
  <Application>Microsoft Office PowerPoint</Application>
  <PresentationFormat>On-screen Show (4:3)</PresentationFormat>
  <Paragraphs>549</Paragraphs>
  <Slides>37</Slides>
  <Notes>36</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ＭＳ Ｐゴシック</vt:lpstr>
      <vt:lpstr>Arial</vt:lpstr>
      <vt:lpstr>Arial Black</vt:lpstr>
      <vt:lpstr>Calibri</vt:lpstr>
      <vt:lpstr>Calisto MT</vt:lpstr>
      <vt:lpstr>Optima</vt:lpstr>
      <vt:lpstr>Wingdings</vt:lpstr>
      <vt:lpstr>Genesis</vt:lpstr>
      <vt:lpstr>PowerPoint Presentation</vt:lpstr>
      <vt:lpstr>Tell us  </vt:lpstr>
      <vt:lpstr>Coaching Boys into Men - Sacramento Program</vt:lpstr>
      <vt:lpstr>What is Coaching Boys into Men?</vt:lpstr>
      <vt:lpstr>Agree, Disagree, Unsure </vt:lpstr>
      <vt:lpstr>Leveraging the Power of Sports: CBIM Guiding Principals </vt:lpstr>
      <vt:lpstr>Building Strong Teams </vt:lpstr>
      <vt:lpstr>PowerPoint Presentation</vt:lpstr>
      <vt:lpstr>Abusive Relationship Behaviors</vt:lpstr>
      <vt:lpstr>Healthy Relationship Behaviors  </vt:lpstr>
      <vt:lpstr>Impacts    </vt:lpstr>
      <vt:lpstr>Everybody Needs Somebody</vt:lpstr>
      <vt:lpstr>It starts with you   </vt:lpstr>
      <vt:lpstr>CBIM Champions – South Portland Red Riots</vt:lpstr>
      <vt:lpstr>Leadership Program</vt:lpstr>
      <vt:lpstr>Responsibilities  of a CBIM Coach</vt:lpstr>
      <vt:lpstr>CBIM Coach Characteristics</vt:lpstr>
      <vt:lpstr>Responsibilities of a CBIM Coach</vt:lpstr>
      <vt:lpstr>Responsibilities of a CBIM Coach</vt:lpstr>
      <vt:lpstr>Responsibilities of a CBIM Coach</vt:lpstr>
      <vt:lpstr>The CBIM Coaches Kit  </vt:lpstr>
      <vt:lpstr>The CBIM Card Series   </vt:lpstr>
      <vt:lpstr>Training Topics</vt:lpstr>
      <vt:lpstr>Training Topics (cont.)</vt:lpstr>
      <vt:lpstr>Coach Delivery Training Video</vt:lpstr>
      <vt:lpstr>CBIM Game Plan</vt:lpstr>
      <vt:lpstr>Practice</vt:lpstr>
      <vt:lpstr>Training Cards</vt:lpstr>
      <vt:lpstr>Training Cards (cont.)</vt:lpstr>
      <vt:lpstr>Training Cards (cont.)</vt:lpstr>
      <vt:lpstr>Training Cards (cont.)</vt:lpstr>
      <vt:lpstr>Practice   </vt:lpstr>
      <vt:lpstr>Fair or Foul Play?</vt:lpstr>
      <vt:lpstr>Fair or Foul Play?</vt:lpstr>
      <vt:lpstr>Teachable Moments </vt:lpstr>
      <vt:lpstr>What do you do?   </vt:lpstr>
      <vt:lpstr>Thank you!</vt:lpstr>
    </vt:vector>
  </TitlesOfParts>
  <Company>FUTURES WITHOUT VIOLENCE</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Training of the Trainers Workshop</dc:title>
  <dc:subject>Coaching Boys Into Men</dc:subject>
  <dc:creator>Brian O'Connor</dc:creator>
  <cp:lastModifiedBy>Yesenia Gorbea</cp:lastModifiedBy>
  <cp:revision>1266</cp:revision>
  <cp:lastPrinted>2013-08-15T00:27:35Z</cp:lastPrinted>
  <dcterms:created xsi:type="dcterms:W3CDTF">2015-07-14T19:42:14Z</dcterms:created>
  <dcterms:modified xsi:type="dcterms:W3CDTF">2016-07-15T00:03:20Z</dcterms:modified>
</cp:coreProperties>
</file>